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68" r:id="rId1"/>
  </p:sldMasterIdLst>
  <p:notesMasterIdLst>
    <p:notesMasterId r:id="rId62"/>
  </p:notesMasterIdLst>
  <p:sldIdLst>
    <p:sldId id="278" r:id="rId2"/>
    <p:sldId id="438" r:id="rId3"/>
    <p:sldId id="441" r:id="rId4"/>
    <p:sldId id="400" r:id="rId5"/>
    <p:sldId id="401" r:id="rId6"/>
    <p:sldId id="433" r:id="rId7"/>
    <p:sldId id="427" r:id="rId8"/>
    <p:sldId id="440" r:id="rId9"/>
    <p:sldId id="421" r:id="rId10"/>
    <p:sldId id="297" r:id="rId11"/>
    <p:sldId id="282" r:id="rId12"/>
    <p:sldId id="406" r:id="rId13"/>
    <p:sldId id="442" r:id="rId14"/>
    <p:sldId id="358" r:id="rId15"/>
    <p:sldId id="407" r:id="rId16"/>
    <p:sldId id="287" r:id="rId17"/>
    <p:sldId id="390" r:id="rId18"/>
    <p:sldId id="408" r:id="rId19"/>
    <p:sldId id="422" r:id="rId20"/>
    <p:sldId id="409" r:id="rId21"/>
    <p:sldId id="419" r:id="rId22"/>
    <p:sldId id="423" r:id="rId23"/>
    <p:sldId id="411" r:id="rId24"/>
    <p:sldId id="428" r:id="rId25"/>
    <p:sldId id="420" r:id="rId26"/>
    <p:sldId id="424" r:id="rId27"/>
    <p:sldId id="413" r:id="rId28"/>
    <p:sldId id="426" r:id="rId29"/>
    <p:sldId id="414" r:id="rId30"/>
    <p:sldId id="310" r:id="rId31"/>
    <p:sldId id="285" r:id="rId32"/>
    <p:sldId id="303" r:id="rId33"/>
    <p:sldId id="289" r:id="rId34"/>
    <p:sldId id="371" r:id="rId35"/>
    <p:sldId id="306" r:id="rId36"/>
    <p:sldId id="361" r:id="rId37"/>
    <p:sldId id="299" r:id="rId38"/>
    <p:sldId id="373" r:id="rId39"/>
    <p:sldId id="365" r:id="rId40"/>
    <p:sldId id="366" r:id="rId41"/>
    <p:sldId id="382" r:id="rId42"/>
    <p:sldId id="324" r:id="rId43"/>
    <p:sldId id="270" r:id="rId44"/>
    <p:sldId id="385" r:id="rId45"/>
    <p:sldId id="398" r:id="rId46"/>
    <p:sldId id="399" r:id="rId47"/>
    <p:sldId id="432" r:id="rId48"/>
    <p:sldId id="404" r:id="rId49"/>
    <p:sldId id="402" r:id="rId50"/>
    <p:sldId id="443" r:id="rId51"/>
    <p:sldId id="417" r:id="rId52"/>
    <p:sldId id="403" r:id="rId53"/>
    <p:sldId id="416" r:id="rId54"/>
    <p:sldId id="391" r:id="rId55"/>
    <p:sldId id="388" r:id="rId56"/>
    <p:sldId id="444" r:id="rId57"/>
    <p:sldId id="445" r:id="rId58"/>
    <p:sldId id="446" r:id="rId59"/>
    <p:sldId id="395" r:id="rId60"/>
    <p:sldId id="42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EB"/>
    <a:srgbClr val="AB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2"/>
    <p:restoredTop sz="78657"/>
  </p:normalViewPr>
  <p:slideViewPr>
    <p:cSldViewPr snapToGrid="0" snapToObjects="1">
      <p:cViewPr varScale="1">
        <p:scale>
          <a:sx n="90" d="100"/>
          <a:sy n="90" d="100"/>
        </p:scale>
        <p:origin x="113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98DD2-3D8A-CA45-A0E0-3C6AA290296C}"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6686-9244-7D42-953F-EEFF67A5743A}" type="slidenum">
              <a:rPr lang="en-US" smtClean="0"/>
              <a:t>‹#›</a:t>
            </a:fld>
            <a:endParaRPr lang="en-US"/>
          </a:p>
        </p:txBody>
      </p:sp>
    </p:spTree>
    <p:extLst>
      <p:ext uri="{BB962C8B-B14F-4D97-AF65-F5344CB8AC3E}">
        <p14:creationId xmlns:p14="http://schemas.microsoft.com/office/powerpoint/2010/main" val="216821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Phones on silence or vibrate;</a:t>
            </a:r>
          </a:p>
        </p:txBody>
      </p:sp>
      <p:sp>
        <p:nvSpPr>
          <p:cNvPr id="4" name="Slide Number Placeholder 3"/>
          <p:cNvSpPr>
            <a:spLocks noGrp="1"/>
          </p:cNvSpPr>
          <p:nvPr>
            <p:ph type="sldNum" sz="quarter" idx="5"/>
          </p:nvPr>
        </p:nvSpPr>
        <p:spPr/>
        <p:txBody>
          <a:bodyPr/>
          <a:lstStyle/>
          <a:p>
            <a:fld id="{935C6686-9244-7D42-953F-EEFF67A5743A}" type="slidenum">
              <a:rPr lang="en-US" smtClean="0"/>
              <a:t>1</a:t>
            </a:fld>
            <a:endParaRPr lang="en-US" dirty="0"/>
          </a:p>
        </p:txBody>
      </p:sp>
    </p:spTree>
    <p:extLst>
      <p:ext uri="{BB962C8B-B14F-4D97-AF65-F5344CB8AC3E}">
        <p14:creationId xmlns:p14="http://schemas.microsoft.com/office/powerpoint/2010/main" val="139485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30</a:t>
            </a:fld>
            <a:endParaRPr lang="en-US" dirty="0"/>
          </a:p>
        </p:txBody>
      </p:sp>
    </p:spTree>
    <p:extLst>
      <p:ext uri="{BB962C8B-B14F-4D97-AF65-F5344CB8AC3E}">
        <p14:creationId xmlns:p14="http://schemas.microsoft.com/office/powerpoint/2010/main" val="228499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31</a:t>
            </a:fld>
            <a:endParaRPr lang="en-US" dirty="0"/>
          </a:p>
        </p:txBody>
      </p:sp>
    </p:spTree>
    <p:extLst>
      <p:ext uri="{BB962C8B-B14F-4D97-AF65-F5344CB8AC3E}">
        <p14:creationId xmlns:p14="http://schemas.microsoft.com/office/powerpoint/2010/main" val="17969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32</a:t>
            </a:fld>
            <a:endParaRPr lang="en-US" dirty="0"/>
          </a:p>
        </p:txBody>
      </p:sp>
    </p:spTree>
    <p:extLst>
      <p:ext uri="{BB962C8B-B14F-4D97-AF65-F5344CB8AC3E}">
        <p14:creationId xmlns:p14="http://schemas.microsoft.com/office/powerpoint/2010/main" val="109588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33</a:t>
            </a:fld>
            <a:endParaRPr lang="en-US" dirty="0"/>
          </a:p>
        </p:txBody>
      </p:sp>
    </p:spTree>
    <p:extLst>
      <p:ext uri="{BB962C8B-B14F-4D97-AF65-F5344CB8AC3E}">
        <p14:creationId xmlns:p14="http://schemas.microsoft.com/office/powerpoint/2010/main" val="100398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observation is concerned, chance favors the prepared mind" (Louis Pasteur)</a:t>
            </a:r>
          </a:p>
        </p:txBody>
      </p:sp>
      <p:sp>
        <p:nvSpPr>
          <p:cNvPr id="4" name="Slide Number Placeholder 3"/>
          <p:cNvSpPr>
            <a:spLocks noGrp="1"/>
          </p:cNvSpPr>
          <p:nvPr>
            <p:ph type="sldNum" sz="quarter" idx="5"/>
          </p:nvPr>
        </p:nvSpPr>
        <p:spPr/>
        <p:txBody>
          <a:bodyPr/>
          <a:lstStyle/>
          <a:p>
            <a:fld id="{935C6686-9244-7D42-953F-EEFF67A5743A}" type="slidenum">
              <a:rPr lang="en-US" smtClean="0"/>
              <a:t>34</a:t>
            </a:fld>
            <a:endParaRPr lang="en-US" dirty="0"/>
          </a:p>
        </p:txBody>
      </p:sp>
    </p:spTree>
    <p:extLst>
      <p:ext uri="{BB962C8B-B14F-4D97-AF65-F5344CB8AC3E}">
        <p14:creationId xmlns:p14="http://schemas.microsoft.com/office/powerpoint/2010/main" val="212850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35</a:t>
            </a:fld>
            <a:endParaRPr lang="en-US" dirty="0"/>
          </a:p>
        </p:txBody>
      </p:sp>
    </p:spTree>
    <p:extLst>
      <p:ext uri="{BB962C8B-B14F-4D97-AF65-F5344CB8AC3E}">
        <p14:creationId xmlns:p14="http://schemas.microsoft.com/office/powerpoint/2010/main" val="19600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Cortical-outer layer of brain or cerebrum, involved in higher processing of information</a:t>
            </a:r>
          </a:p>
          <a:p>
            <a:endParaRPr lang="en-US"/>
          </a:p>
          <a:p>
            <a:r>
              <a:rPr lang="en-US"/>
              <a:t>Gray Matter-intelligence, information processing, the darker tissue of the brain and spinal cord, consisting mainly of nerve cell bodies and branching dendrites</a:t>
            </a:r>
          </a:p>
          <a:p>
            <a:endParaRPr lang="en-US"/>
          </a:p>
          <a:p>
            <a:r>
              <a:rPr lang="en-US" err="1"/>
              <a:t>Telemores</a:t>
            </a:r>
            <a:r>
              <a:rPr lang="en-US"/>
              <a:t>-compound structure at the end of the chromosome, over time they become shorter</a:t>
            </a:r>
          </a:p>
        </p:txBody>
      </p:sp>
      <p:sp>
        <p:nvSpPr>
          <p:cNvPr id="4" name="Slide Number Placeholder 3"/>
          <p:cNvSpPr>
            <a:spLocks noGrp="1"/>
          </p:cNvSpPr>
          <p:nvPr>
            <p:ph type="sldNum" sz="quarter" idx="5"/>
          </p:nvPr>
        </p:nvSpPr>
        <p:spPr/>
        <p:txBody>
          <a:bodyPr/>
          <a:lstStyle/>
          <a:p>
            <a:fld id="{935C6686-9244-7D42-953F-EEFF67A5743A}" type="slidenum">
              <a:rPr lang="en-US" smtClean="0"/>
              <a:t>36</a:t>
            </a:fld>
            <a:endParaRPr lang="en-US"/>
          </a:p>
        </p:txBody>
      </p:sp>
    </p:spTree>
    <p:extLst>
      <p:ext uri="{BB962C8B-B14F-4D97-AF65-F5344CB8AC3E}">
        <p14:creationId xmlns:p14="http://schemas.microsoft.com/office/powerpoint/2010/main" val="307452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37</a:t>
            </a:fld>
            <a:endParaRPr lang="en-US"/>
          </a:p>
        </p:txBody>
      </p:sp>
    </p:spTree>
    <p:extLst>
      <p:ext uri="{BB962C8B-B14F-4D97-AF65-F5344CB8AC3E}">
        <p14:creationId xmlns:p14="http://schemas.microsoft.com/office/powerpoint/2010/main" val="142443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38</a:t>
            </a:fld>
            <a:endParaRPr lang="en-US"/>
          </a:p>
        </p:txBody>
      </p:sp>
    </p:spTree>
    <p:extLst>
      <p:ext uri="{BB962C8B-B14F-4D97-AF65-F5344CB8AC3E}">
        <p14:creationId xmlns:p14="http://schemas.microsoft.com/office/powerpoint/2010/main" val="332266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39</a:t>
            </a:fld>
            <a:endParaRPr lang="en-US"/>
          </a:p>
        </p:txBody>
      </p:sp>
    </p:spTree>
    <p:extLst>
      <p:ext uri="{BB962C8B-B14F-4D97-AF65-F5344CB8AC3E}">
        <p14:creationId xmlns:p14="http://schemas.microsoft.com/office/powerpoint/2010/main" val="318916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10</a:t>
            </a:fld>
            <a:endParaRPr lang="en-US" dirty="0"/>
          </a:p>
        </p:txBody>
      </p:sp>
    </p:spTree>
    <p:extLst>
      <p:ext uri="{BB962C8B-B14F-4D97-AF65-F5344CB8AC3E}">
        <p14:creationId xmlns:p14="http://schemas.microsoft.com/office/powerpoint/2010/main" val="277626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40</a:t>
            </a:fld>
            <a:endParaRPr lang="en-US"/>
          </a:p>
        </p:txBody>
      </p:sp>
    </p:spTree>
    <p:extLst>
      <p:ext uri="{BB962C8B-B14F-4D97-AF65-F5344CB8AC3E}">
        <p14:creationId xmlns:p14="http://schemas.microsoft.com/office/powerpoint/2010/main" val="1534759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human beings.  Do from a state of being.  Being: the nature or essence of a person, the qualities that constitute an existent thing, presence, living, reality, </a:t>
            </a:r>
          </a:p>
        </p:txBody>
      </p:sp>
      <p:sp>
        <p:nvSpPr>
          <p:cNvPr id="4" name="Slide Number Placeholder 3"/>
          <p:cNvSpPr>
            <a:spLocks noGrp="1"/>
          </p:cNvSpPr>
          <p:nvPr>
            <p:ph type="sldNum" sz="quarter" idx="5"/>
          </p:nvPr>
        </p:nvSpPr>
        <p:spPr/>
        <p:txBody>
          <a:bodyPr/>
          <a:lstStyle/>
          <a:p>
            <a:fld id="{935C6686-9244-7D42-953F-EEFF67A5743A}" type="slidenum">
              <a:rPr lang="en-US" smtClean="0"/>
              <a:t>42</a:t>
            </a:fld>
            <a:endParaRPr lang="en-US"/>
          </a:p>
        </p:txBody>
      </p:sp>
    </p:spTree>
    <p:extLst>
      <p:ext uri="{BB962C8B-B14F-4D97-AF65-F5344CB8AC3E}">
        <p14:creationId xmlns:p14="http://schemas.microsoft.com/office/powerpoint/2010/main" val="185072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43</a:t>
            </a:fld>
            <a:endParaRPr lang="en-US"/>
          </a:p>
        </p:txBody>
      </p:sp>
    </p:spTree>
    <p:extLst>
      <p:ext uri="{BB962C8B-B14F-4D97-AF65-F5344CB8AC3E}">
        <p14:creationId xmlns:p14="http://schemas.microsoft.com/office/powerpoint/2010/main" val="286546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poem during the practice.  Do not close the practice until I read the poem.</a:t>
            </a:r>
          </a:p>
        </p:txBody>
      </p:sp>
      <p:sp>
        <p:nvSpPr>
          <p:cNvPr id="4" name="Slide Number Placeholder 3"/>
          <p:cNvSpPr>
            <a:spLocks noGrp="1"/>
          </p:cNvSpPr>
          <p:nvPr>
            <p:ph type="sldNum" sz="quarter" idx="5"/>
          </p:nvPr>
        </p:nvSpPr>
        <p:spPr/>
        <p:txBody>
          <a:bodyPr/>
          <a:lstStyle/>
          <a:p>
            <a:fld id="{935C6686-9244-7D42-953F-EEFF67A5743A}" type="slidenum">
              <a:rPr lang="en-US" smtClean="0"/>
              <a:t>44</a:t>
            </a:fld>
            <a:endParaRPr lang="en-US"/>
          </a:p>
        </p:txBody>
      </p:sp>
    </p:spTree>
    <p:extLst>
      <p:ext uri="{BB962C8B-B14F-4D97-AF65-F5344CB8AC3E}">
        <p14:creationId xmlns:p14="http://schemas.microsoft.com/office/powerpoint/2010/main" val="321563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54</a:t>
            </a:fld>
            <a:endParaRPr lang="en-US"/>
          </a:p>
        </p:txBody>
      </p:sp>
    </p:spTree>
    <p:extLst>
      <p:ext uri="{BB962C8B-B14F-4D97-AF65-F5344CB8AC3E}">
        <p14:creationId xmlns:p14="http://schemas.microsoft.com/office/powerpoint/2010/main" val="323143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55</a:t>
            </a:fld>
            <a:endParaRPr lang="en-US"/>
          </a:p>
        </p:txBody>
      </p:sp>
    </p:spTree>
    <p:extLst>
      <p:ext uri="{BB962C8B-B14F-4D97-AF65-F5344CB8AC3E}">
        <p14:creationId xmlns:p14="http://schemas.microsoft.com/office/powerpoint/2010/main" val="215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5C6686-9244-7D42-953F-EEFF67A5743A}" type="slidenum">
              <a:rPr lang="en-US" smtClean="0"/>
              <a:t>59</a:t>
            </a:fld>
            <a:endParaRPr lang="en-US"/>
          </a:p>
        </p:txBody>
      </p:sp>
    </p:spTree>
    <p:extLst>
      <p:ext uri="{BB962C8B-B14F-4D97-AF65-F5344CB8AC3E}">
        <p14:creationId xmlns:p14="http://schemas.microsoft.com/office/powerpoint/2010/main" val="6312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100 members of British Parliament trained in MBSR, Mindfulness training center established in Parliament building.  Legislation passed Mindfulness education in all public school</a:t>
            </a:r>
          </a:p>
        </p:txBody>
      </p:sp>
      <p:sp>
        <p:nvSpPr>
          <p:cNvPr id="4" name="Slide Number Placeholder 3"/>
          <p:cNvSpPr>
            <a:spLocks noGrp="1"/>
          </p:cNvSpPr>
          <p:nvPr>
            <p:ph type="sldNum" sz="quarter" idx="5"/>
          </p:nvPr>
        </p:nvSpPr>
        <p:spPr/>
        <p:txBody>
          <a:bodyPr/>
          <a:lstStyle/>
          <a:p>
            <a:fld id="{935C6686-9244-7D42-953F-EEFF67A5743A}" type="slidenum">
              <a:rPr lang="en-US" smtClean="0"/>
              <a:t>11</a:t>
            </a:fld>
            <a:endParaRPr lang="en-US" dirty="0"/>
          </a:p>
        </p:txBody>
      </p:sp>
    </p:spTree>
    <p:extLst>
      <p:ext uri="{BB962C8B-B14F-4D97-AF65-F5344CB8AC3E}">
        <p14:creationId xmlns:p14="http://schemas.microsoft.com/office/powerpoint/2010/main" val="237628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6686-9244-7D42-953F-EEFF67A5743A}" type="slidenum">
              <a:rPr lang="en-US" smtClean="0"/>
              <a:t>14</a:t>
            </a:fld>
            <a:endParaRPr lang="en-US" dirty="0"/>
          </a:p>
        </p:txBody>
      </p:sp>
    </p:spTree>
    <p:extLst>
      <p:ext uri="{BB962C8B-B14F-4D97-AF65-F5344CB8AC3E}">
        <p14:creationId xmlns:p14="http://schemas.microsoft.com/office/powerpoint/2010/main" val="120097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Hearing knowing I am hearing</a:t>
            </a:r>
          </a:p>
          <a:p>
            <a:r>
              <a:rPr lang="en-US"/>
              <a:t>Seeing knowing I am seeing</a:t>
            </a:r>
          </a:p>
          <a:p>
            <a:r>
              <a:rPr lang="en-US"/>
              <a:t>Feeling knowing I am feeling</a:t>
            </a:r>
          </a:p>
          <a:p>
            <a:r>
              <a:rPr lang="en-US"/>
              <a:t>Smelling knowing I am smelling</a:t>
            </a:r>
          </a:p>
          <a:p>
            <a:r>
              <a:rPr lang="en-US"/>
              <a:t>Tasting knowing I am tasting</a:t>
            </a:r>
          </a:p>
          <a:p>
            <a:r>
              <a:rPr lang="en-US"/>
              <a:t>Thinking knowing I am thinking</a:t>
            </a:r>
          </a:p>
        </p:txBody>
      </p:sp>
      <p:sp>
        <p:nvSpPr>
          <p:cNvPr id="4" name="Slide Number Placeholder 3"/>
          <p:cNvSpPr>
            <a:spLocks noGrp="1"/>
          </p:cNvSpPr>
          <p:nvPr>
            <p:ph type="sldNum" sz="quarter" idx="5"/>
          </p:nvPr>
        </p:nvSpPr>
        <p:spPr/>
        <p:txBody>
          <a:bodyPr/>
          <a:lstStyle/>
          <a:p>
            <a:fld id="{935C6686-9244-7D42-953F-EEFF67A5743A}" type="slidenum">
              <a:rPr lang="en-US" smtClean="0"/>
              <a:t>16</a:t>
            </a:fld>
            <a:endParaRPr lang="en-US"/>
          </a:p>
        </p:txBody>
      </p:sp>
    </p:spTree>
    <p:extLst>
      <p:ext uri="{BB962C8B-B14F-4D97-AF65-F5344CB8AC3E}">
        <p14:creationId xmlns:p14="http://schemas.microsoft.com/office/powerpoint/2010/main" val="246562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17</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21</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25</a:t>
            </a:fld>
            <a:endParaRPr lang="en-US" dirty="0"/>
          </a:p>
        </p:txBody>
      </p:sp>
    </p:spTree>
    <p:extLst>
      <p:ext uri="{BB962C8B-B14F-4D97-AF65-F5344CB8AC3E}">
        <p14:creationId xmlns:p14="http://schemas.microsoft.com/office/powerpoint/2010/main" val="115898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challenges came up?</a:t>
            </a:r>
          </a:p>
        </p:txBody>
      </p:sp>
      <p:sp>
        <p:nvSpPr>
          <p:cNvPr id="4" name="Slide Number Placeholder 3"/>
          <p:cNvSpPr>
            <a:spLocks noGrp="1"/>
          </p:cNvSpPr>
          <p:nvPr>
            <p:ph type="sldNum" sz="quarter" idx="5"/>
          </p:nvPr>
        </p:nvSpPr>
        <p:spPr/>
        <p:txBody>
          <a:bodyPr/>
          <a:lstStyle/>
          <a:p>
            <a:fld id="{935C6686-9244-7D42-953F-EEFF67A5743A}" type="slidenum">
              <a:rPr lang="en-US" smtClean="0"/>
              <a:t>28</a:t>
            </a:fld>
            <a:endParaRPr lang="en-US" dirty="0"/>
          </a:p>
        </p:txBody>
      </p:sp>
    </p:spTree>
    <p:extLst>
      <p:ext uri="{BB962C8B-B14F-4D97-AF65-F5344CB8AC3E}">
        <p14:creationId xmlns:p14="http://schemas.microsoft.com/office/powerpoint/2010/main" val="313465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DAEE-F5B2-A04E-BB42-55BFAB1EB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B84A6-A37B-3A48-BA1B-FCC6D0D78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45B74-4839-B04B-9D8C-08B219A5B408}"/>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1D0F72BF-F818-4D4D-A5F3-2C7CA947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7AD77-FBC2-A44C-9005-D0A77521C5CC}"/>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14364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4F7-BD09-6F41-AED6-337D683C3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BC519-5C8C-D043-AD4B-7A23844EF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9820-9CFE-A042-ABCF-8C6B22BA8F08}"/>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5D4D456D-337D-B145-A2FA-D1B2FE0E9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E1083-6F56-8F40-AE67-F9CF5035CE2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1269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0A616-149D-0042-8095-64EEAE6F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9BE49-4C39-EA48-8D62-71C91E2E1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32F7A-017B-1447-9EF4-5DD494B98C69}"/>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6300C2A2-E62B-8E4D-8ACC-F333EA85D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F3385-D85A-E343-B7F5-62DA0B356DF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24123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6E52-930C-104F-9E22-4FD3CE7C4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967E2-6EE6-934C-B043-47D4F2AF0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9B61E-951D-234B-AF05-5E2E1C5B0ACD}"/>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01859148-12F7-C241-BE2B-822B7D0B6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6CC6C-7704-E447-8C55-78DDE0C6EAA6}"/>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7183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C411-6B50-EA47-B5D4-E6181A7D2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E4C521-6AC1-E94B-95C1-100C4683B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FCB93A-7CB4-BD45-8486-558CDC02E489}"/>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93FCEEF7-B378-984E-882E-3AE69A506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1D484-D5D9-8945-BE83-94BA99E3BA90}"/>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2643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D484-8F90-8144-8A4A-89FB0B69B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40A1-A003-734F-B373-A062EEE1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1E4B7-CCE5-F44B-A226-CD4FA9861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4460D3-9C49-A64F-8877-B82986EE1EE2}"/>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6" name="Footer Placeholder 5">
            <a:extLst>
              <a:ext uri="{FF2B5EF4-FFF2-40B4-BE49-F238E27FC236}">
                <a16:creationId xmlns:a16="http://schemas.microsoft.com/office/drawing/2014/main" id="{9C5CBD32-7903-AC47-80C8-5D21CE4BD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EC8CA-91BD-2940-B429-A2CC2DCA1CA2}"/>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97424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5216-A6B4-FC4D-8D04-E28641937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E0E2B-B4B2-DB45-8AF4-CB21F08FE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A4B95-5A9C-404A-8695-274003C6B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06847-AE3B-B643-9FBC-9C8E11C80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074C3-E630-C946-89D2-C2406EBF6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3F8E79-EF12-DB46-8FDE-33E8EF75F4E9}"/>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8" name="Footer Placeholder 7">
            <a:extLst>
              <a:ext uri="{FF2B5EF4-FFF2-40B4-BE49-F238E27FC236}">
                <a16:creationId xmlns:a16="http://schemas.microsoft.com/office/drawing/2014/main" id="{27F89CE8-7C69-1F41-AE35-A113CD21B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A3A3ED-C995-0940-ADCA-E2C07F84FB0F}"/>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181917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8A58-6662-364A-B77C-AFECA4A84D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8E7A6-FBCE-B642-BCB8-859138598586}"/>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4" name="Footer Placeholder 3">
            <a:extLst>
              <a:ext uri="{FF2B5EF4-FFF2-40B4-BE49-F238E27FC236}">
                <a16:creationId xmlns:a16="http://schemas.microsoft.com/office/drawing/2014/main" id="{6B7F3426-3EAC-6D4E-A848-27B5E24EF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8C5C20-0A3D-1D4E-AE79-09628E65BE3F}"/>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385803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BBD24-B3C7-D342-9B8C-5104B8BF294C}"/>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3" name="Footer Placeholder 2">
            <a:extLst>
              <a:ext uri="{FF2B5EF4-FFF2-40B4-BE49-F238E27FC236}">
                <a16:creationId xmlns:a16="http://schemas.microsoft.com/office/drawing/2014/main" id="{5E51B655-5994-A343-AE74-6501EF6AE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EA102-77D1-4C40-AFEE-C43FAE9541C9}"/>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93826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CADA-C5C8-CE44-B1DF-771E3B761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174A5-616C-B949-AD89-F745FAFB8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B2C66-82B9-9B4B-A7B6-14FE55A60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82F85-7306-FF4F-8D32-6D4187FF0041}"/>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6" name="Footer Placeholder 5">
            <a:extLst>
              <a:ext uri="{FF2B5EF4-FFF2-40B4-BE49-F238E27FC236}">
                <a16:creationId xmlns:a16="http://schemas.microsoft.com/office/drawing/2014/main" id="{57B249F7-AAB5-3B43-8AAC-F1A95ACBA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437D0-DF6B-6543-9A85-AF2317FAED0E}"/>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403516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5BD6-0C46-7148-847C-E14DD3B27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A10367-FB40-4744-8EE0-44FD141D3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3FAB6-A18C-0749-926E-33C33DB1C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CA002-4818-EC4F-B573-E02D40B80252}"/>
              </a:ext>
            </a:extLst>
          </p:cNvPr>
          <p:cNvSpPr>
            <a:spLocks noGrp="1"/>
          </p:cNvSpPr>
          <p:nvPr>
            <p:ph type="dt" sz="half" idx="10"/>
          </p:nvPr>
        </p:nvSpPr>
        <p:spPr/>
        <p:txBody>
          <a:bodyPr/>
          <a:lstStyle/>
          <a:p>
            <a:fld id="{24B06DEB-9EBA-754D-B860-0205656DAD5D}" type="datetimeFigureOut">
              <a:rPr lang="en-US" smtClean="0"/>
              <a:t>10/31/22</a:t>
            </a:fld>
            <a:endParaRPr lang="en-US"/>
          </a:p>
        </p:txBody>
      </p:sp>
      <p:sp>
        <p:nvSpPr>
          <p:cNvPr id="6" name="Footer Placeholder 5">
            <a:extLst>
              <a:ext uri="{FF2B5EF4-FFF2-40B4-BE49-F238E27FC236}">
                <a16:creationId xmlns:a16="http://schemas.microsoft.com/office/drawing/2014/main" id="{9AFF41E3-124C-6F41-918E-94C82188F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EDBCA-F905-A148-9338-34BB33D69175}"/>
              </a:ext>
            </a:extLst>
          </p:cNvPr>
          <p:cNvSpPr>
            <a:spLocks noGrp="1"/>
          </p:cNvSpPr>
          <p:nvPr>
            <p:ph type="sldNum" sz="quarter" idx="12"/>
          </p:nvPr>
        </p:nvSpPr>
        <p:spPr/>
        <p:txBody>
          <a:bodyPr/>
          <a:lstStyle/>
          <a:p>
            <a:fld id="{62A86D0C-19D3-3941-AB7C-71AB059B53B8}" type="slidenum">
              <a:rPr lang="en-US" smtClean="0"/>
              <a:t>‹#›</a:t>
            </a:fld>
            <a:endParaRPr lang="en-US"/>
          </a:p>
        </p:txBody>
      </p:sp>
    </p:spTree>
    <p:extLst>
      <p:ext uri="{BB962C8B-B14F-4D97-AF65-F5344CB8AC3E}">
        <p14:creationId xmlns:p14="http://schemas.microsoft.com/office/powerpoint/2010/main" val="27593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0ED33-CFDE-B14D-A29B-173F2EF89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58CE3-2F69-544B-A8B9-C3FDF6048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A3EBF-4747-5E46-83DB-012608B81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06DEB-9EBA-754D-B860-0205656DAD5D}" type="datetimeFigureOut">
              <a:rPr lang="en-US" smtClean="0"/>
              <a:t>10/31/22</a:t>
            </a:fld>
            <a:endParaRPr lang="en-US"/>
          </a:p>
        </p:txBody>
      </p:sp>
      <p:sp>
        <p:nvSpPr>
          <p:cNvPr id="5" name="Footer Placeholder 4">
            <a:extLst>
              <a:ext uri="{FF2B5EF4-FFF2-40B4-BE49-F238E27FC236}">
                <a16:creationId xmlns:a16="http://schemas.microsoft.com/office/drawing/2014/main" id="{5B05A570-B497-8F41-9A70-F1495F89E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73FD6-C961-DA46-B5AD-6D627CA97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86D0C-19D3-3941-AB7C-71AB059B53B8}" type="slidenum">
              <a:rPr lang="en-US" smtClean="0"/>
              <a:t>‹#›</a:t>
            </a:fld>
            <a:endParaRPr lang="en-US"/>
          </a:p>
        </p:txBody>
      </p:sp>
    </p:spTree>
    <p:extLst>
      <p:ext uri="{BB962C8B-B14F-4D97-AF65-F5344CB8AC3E}">
        <p14:creationId xmlns:p14="http://schemas.microsoft.com/office/powerpoint/2010/main" val="3573143583"/>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file:///Love-After-Love"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presentmomentmindfulness.com/category/podcas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presentmomentmindfulness.co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mailto:ALITURFE429@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8D736-B37E-6D48-B76E-C60832F8DC3E}"/>
              </a:ext>
            </a:extLst>
          </p:cNvPr>
          <p:cNvSpPr>
            <a:spLocks noGrp="1"/>
          </p:cNvSpPr>
          <p:nvPr>
            <p:ph idx="1"/>
          </p:nvPr>
        </p:nvSpPr>
        <p:spPr>
          <a:xfrm>
            <a:off x="1" y="529389"/>
            <a:ext cx="12192000" cy="5511973"/>
          </a:xfrm>
        </p:spPr>
        <p:txBody>
          <a:bodyPr>
            <a:normAutofit fontScale="85000" lnSpcReduction="20000"/>
          </a:bodyPr>
          <a:lstStyle/>
          <a:p>
            <a:pPr marL="0" indent="0" algn="ctr">
              <a:buNone/>
            </a:pPr>
            <a:r>
              <a:rPr lang="en-US" sz="7200" b="1" dirty="0"/>
              <a:t> MINDFULNESS-BASED </a:t>
            </a:r>
          </a:p>
          <a:p>
            <a:pPr marL="0" indent="0" algn="ctr">
              <a:buNone/>
            </a:pPr>
            <a:r>
              <a:rPr lang="en-US" sz="7200" b="1" dirty="0"/>
              <a:t>STRESS REDUCTION:</a:t>
            </a:r>
          </a:p>
          <a:p>
            <a:pPr marL="0" indent="0" algn="ctr">
              <a:buNone/>
            </a:pPr>
            <a:r>
              <a:rPr lang="en-US" sz="7200" b="1" dirty="0"/>
              <a:t>POWER OF THE PRACTICE  </a:t>
            </a:r>
          </a:p>
          <a:p>
            <a:pPr marL="0" indent="0" algn="ctr">
              <a:buNone/>
            </a:pPr>
            <a:endParaRPr lang="en-US" sz="7200" b="1" dirty="0"/>
          </a:p>
          <a:p>
            <a:pPr marL="0" indent="0">
              <a:buNone/>
            </a:pPr>
            <a:endParaRPr lang="en-US" sz="3200" dirty="0"/>
          </a:p>
          <a:p>
            <a:pPr marL="0" indent="0" algn="ctr">
              <a:buNone/>
            </a:pPr>
            <a:r>
              <a:rPr lang="en-US" sz="4700" b="1" dirty="0"/>
              <a:t>ALI TURFE, SCHOOL PSYCHOLOGIST, LLP</a:t>
            </a:r>
          </a:p>
          <a:p>
            <a:pPr marL="0" indent="0" algn="ctr">
              <a:buNone/>
            </a:pPr>
            <a:r>
              <a:rPr lang="en-US" sz="4700" b="1" dirty="0"/>
              <a:t>CERTIFIED MBSR TEACHER</a:t>
            </a:r>
          </a:p>
          <a:p>
            <a:pPr marL="0" indent="0" algn="ctr">
              <a:buNone/>
            </a:pPr>
            <a:r>
              <a:rPr lang="en-US" sz="4700" b="1" dirty="0"/>
              <a:t>BROWN UNIVERSITY</a:t>
            </a:r>
          </a:p>
        </p:txBody>
      </p:sp>
      <p:sp>
        <p:nvSpPr>
          <p:cNvPr id="2" name="TextBox 1">
            <a:extLst>
              <a:ext uri="{FF2B5EF4-FFF2-40B4-BE49-F238E27FC236}">
                <a16:creationId xmlns:a16="http://schemas.microsoft.com/office/drawing/2014/main" id="{C9CECA95-0176-9B4A-ADB7-A55660767F53}"/>
              </a:ext>
            </a:extLst>
          </p:cNvPr>
          <p:cNvSpPr txBox="1"/>
          <p:nvPr/>
        </p:nvSpPr>
        <p:spPr>
          <a:xfrm>
            <a:off x="721895" y="12512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9580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5F6ED4-0CFF-F041-A445-1ABEA70A7850}"/>
              </a:ext>
            </a:extLst>
          </p:cNvPr>
          <p:cNvSpPr txBox="1"/>
          <p:nvPr/>
        </p:nvSpPr>
        <p:spPr>
          <a:xfrm>
            <a:off x="1225297" y="1493788"/>
            <a:ext cx="9499854" cy="2862322"/>
          </a:xfrm>
          <a:prstGeom prst="rect">
            <a:avLst/>
          </a:prstGeom>
          <a:noFill/>
        </p:spPr>
        <p:txBody>
          <a:bodyPr wrap="square" rtlCol="0">
            <a:spAutoFit/>
          </a:bodyPr>
          <a:lstStyle/>
          <a:p>
            <a:pPr algn="ctr"/>
            <a:r>
              <a:rPr lang="en-US" sz="6000" dirty="0"/>
              <a:t>MINDFULNESS IS </a:t>
            </a:r>
          </a:p>
          <a:p>
            <a:pPr algn="ctr"/>
            <a:endParaRPr lang="en-US" sz="6000" dirty="0"/>
          </a:p>
          <a:p>
            <a:pPr algn="ctr"/>
            <a:r>
              <a:rPr lang="en-US" sz="6000" dirty="0"/>
              <a:t>EVIDENCE BASED</a:t>
            </a:r>
          </a:p>
        </p:txBody>
      </p:sp>
    </p:spTree>
    <p:extLst>
      <p:ext uri="{BB962C8B-B14F-4D97-AF65-F5344CB8AC3E}">
        <p14:creationId xmlns:p14="http://schemas.microsoft.com/office/powerpoint/2010/main" val="220952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AD85-4D0E-EF47-930E-6E3EF4BCA831}"/>
              </a:ext>
            </a:extLst>
          </p:cNvPr>
          <p:cNvSpPr>
            <a:spLocks noGrp="1"/>
          </p:cNvSpPr>
          <p:nvPr>
            <p:ph type="title"/>
          </p:nvPr>
        </p:nvSpPr>
        <p:spPr>
          <a:xfrm>
            <a:off x="0" y="365125"/>
            <a:ext cx="12039600" cy="1325563"/>
          </a:xfrm>
        </p:spPr>
        <p:txBody>
          <a:bodyPr>
            <a:noAutofit/>
          </a:bodyPr>
          <a:lstStyle/>
          <a:p>
            <a:pPr algn="ctr"/>
            <a:r>
              <a:rPr lang="en-US" sz="5400" b="1" dirty="0"/>
              <a:t>MINDFULNESS BASED STRESS REDUCTION</a:t>
            </a:r>
            <a:br>
              <a:rPr lang="en-US" sz="5400" b="1" dirty="0"/>
            </a:br>
            <a:r>
              <a:rPr lang="en-US" sz="5400" b="1" dirty="0"/>
              <a:t>MBSR</a:t>
            </a:r>
          </a:p>
        </p:txBody>
      </p:sp>
      <p:sp>
        <p:nvSpPr>
          <p:cNvPr id="3" name="Content Placeholder 2">
            <a:extLst>
              <a:ext uri="{FF2B5EF4-FFF2-40B4-BE49-F238E27FC236}">
                <a16:creationId xmlns:a16="http://schemas.microsoft.com/office/drawing/2014/main" id="{BF8D5875-C965-D942-BD63-F9662D06E021}"/>
              </a:ext>
            </a:extLst>
          </p:cNvPr>
          <p:cNvSpPr>
            <a:spLocks noGrp="1"/>
          </p:cNvSpPr>
          <p:nvPr>
            <p:ph sz="half" idx="1"/>
          </p:nvPr>
        </p:nvSpPr>
        <p:spPr>
          <a:xfrm>
            <a:off x="838200" y="1825625"/>
            <a:ext cx="10344150" cy="4351338"/>
          </a:xfrm>
        </p:spPr>
        <p:txBody>
          <a:bodyPr>
            <a:normAutofit/>
          </a:bodyPr>
          <a:lstStyle/>
          <a:p>
            <a:pPr marL="0" indent="0">
              <a:buNone/>
            </a:pPr>
            <a:endParaRPr lang="en-US" sz="3900" dirty="0"/>
          </a:p>
          <a:p>
            <a:pPr marL="0" indent="0">
              <a:buNone/>
            </a:pPr>
            <a:r>
              <a:rPr lang="en-US" sz="3900" dirty="0"/>
              <a:t>JON KABAT-ZINN 1980s</a:t>
            </a:r>
          </a:p>
          <a:p>
            <a:pPr marL="0" indent="0">
              <a:buNone/>
            </a:pPr>
            <a:endParaRPr lang="en-US" sz="3900" dirty="0"/>
          </a:p>
          <a:p>
            <a:pPr marL="0" indent="0">
              <a:buNone/>
            </a:pPr>
            <a:r>
              <a:rPr lang="en-US" sz="3900" dirty="0"/>
              <a:t>UNIVERSITY OF MASSACHUSETT GENERAL HOSPITAL</a:t>
            </a:r>
          </a:p>
          <a:p>
            <a:pPr marL="0" indent="0">
              <a:buNone/>
            </a:pPr>
            <a:endParaRPr lang="en-US" sz="39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49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013D85-D1D6-0840-8BCE-39B1F91EB18D}"/>
              </a:ext>
            </a:extLst>
          </p:cNvPr>
          <p:cNvSpPr txBox="1"/>
          <p:nvPr/>
        </p:nvSpPr>
        <p:spPr>
          <a:xfrm>
            <a:off x="242888" y="128588"/>
            <a:ext cx="11344276" cy="7848302"/>
          </a:xfrm>
          <a:prstGeom prst="rect">
            <a:avLst/>
          </a:prstGeom>
          <a:noFill/>
        </p:spPr>
        <p:txBody>
          <a:bodyPr wrap="square" rtlCol="0">
            <a:spAutoFit/>
          </a:bodyPr>
          <a:lstStyle/>
          <a:p>
            <a:pPr algn="ctr"/>
            <a:r>
              <a:rPr lang="en-US" sz="2800" dirty="0"/>
              <a:t>MBSR</a:t>
            </a:r>
          </a:p>
          <a:p>
            <a:endParaRPr lang="en-US" sz="2800" dirty="0"/>
          </a:p>
          <a:p>
            <a:pPr marL="457200" indent="-457200">
              <a:buFont typeface="Wingdings" pitchFamily="2" charset="2"/>
              <a:buChar char="Ø"/>
            </a:pPr>
            <a:r>
              <a:rPr lang="en-US" sz="2800" dirty="0"/>
              <a:t>Gold standard in the world for mindfulness training</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peer reviewed articles published in professional journals on MBSR than any mindfulness training program in the world</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than 6000 articles reference the benefits of MBSR</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More than 40 years of empirical evidence</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Used in more than 1000 hospitals worldwide</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Mindfulness is time-tested 2600 years</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47634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7D1BB-12FF-B0C3-BD00-A70C8B0E2372}"/>
              </a:ext>
            </a:extLst>
          </p:cNvPr>
          <p:cNvPicPr>
            <a:picLocks noChangeAspect="1"/>
          </p:cNvPicPr>
          <p:nvPr/>
        </p:nvPicPr>
        <p:blipFill>
          <a:blip r:embed="rId2"/>
          <a:stretch>
            <a:fillRect/>
          </a:stretch>
        </p:blipFill>
        <p:spPr>
          <a:xfrm>
            <a:off x="200025" y="200025"/>
            <a:ext cx="11887200" cy="6443663"/>
          </a:xfrm>
          <a:prstGeom prst="rect">
            <a:avLst/>
          </a:prstGeom>
        </p:spPr>
      </p:pic>
    </p:spTree>
    <p:extLst>
      <p:ext uri="{BB962C8B-B14F-4D97-AF65-F5344CB8AC3E}">
        <p14:creationId xmlns:p14="http://schemas.microsoft.com/office/powerpoint/2010/main" val="67965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F90D-C409-3840-900D-305F0BBF13E4}"/>
              </a:ext>
            </a:extLst>
          </p:cNvPr>
          <p:cNvSpPr>
            <a:spLocks noGrp="1"/>
          </p:cNvSpPr>
          <p:nvPr>
            <p:ph type="title"/>
          </p:nvPr>
        </p:nvSpPr>
        <p:spPr/>
        <p:txBody>
          <a:bodyPr>
            <a:normAutofit/>
          </a:bodyPr>
          <a:lstStyle/>
          <a:p>
            <a:r>
              <a:rPr lang="en-US" sz="4800" b="1" dirty="0"/>
              <a:t>MINDFULNESS FUNDAMENTALS</a:t>
            </a:r>
          </a:p>
        </p:txBody>
      </p:sp>
      <p:sp>
        <p:nvSpPr>
          <p:cNvPr id="5" name="Content Placeholder 4">
            <a:extLst>
              <a:ext uri="{FF2B5EF4-FFF2-40B4-BE49-F238E27FC236}">
                <a16:creationId xmlns:a16="http://schemas.microsoft.com/office/drawing/2014/main" id="{ADA19D56-448D-4D44-A1A0-E1BAD402BD11}"/>
              </a:ext>
            </a:extLst>
          </p:cNvPr>
          <p:cNvSpPr>
            <a:spLocks noGrp="1"/>
          </p:cNvSpPr>
          <p:nvPr>
            <p:ph sz="half" idx="1"/>
          </p:nvPr>
        </p:nvSpPr>
        <p:spPr>
          <a:xfrm>
            <a:off x="329184" y="1690688"/>
            <a:ext cx="11419471" cy="4802187"/>
          </a:xfrm>
          <a:ln>
            <a:solidFill>
              <a:schemeClr val="tx1"/>
            </a:solidFill>
          </a:ln>
        </p:spPr>
        <p:txBody>
          <a:bodyPr>
            <a:normAutofit fontScale="40000" lnSpcReduction="20000"/>
          </a:bodyPr>
          <a:lstStyle/>
          <a:p>
            <a:pPr>
              <a:buClr>
                <a:schemeClr val="accent1"/>
              </a:buClr>
              <a:buSzPct val="80000"/>
              <a:buFont typeface="Wingdings" pitchFamily="2" charset="2"/>
              <a:buChar char="Ø"/>
            </a:pPr>
            <a:r>
              <a:rPr lang="en-US" sz="8400" dirty="0"/>
              <a:t>SAFE</a:t>
            </a:r>
          </a:p>
          <a:p>
            <a:pPr>
              <a:buClr>
                <a:schemeClr val="accent1"/>
              </a:buClr>
              <a:buSzPct val="80000"/>
              <a:buFont typeface="Wingdings" pitchFamily="2" charset="2"/>
              <a:buChar char="Ø"/>
            </a:pPr>
            <a:r>
              <a:rPr lang="en-US" sz="8400" dirty="0"/>
              <a:t>NURTURING</a:t>
            </a:r>
          </a:p>
          <a:p>
            <a:pPr>
              <a:buClr>
                <a:schemeClr val="accent1"/>
              </a:buClr>
              <a:buSzPct val="80000"/>
              <a:buFont typeface="Wingdings" pitchFamily="2" charset="2"/>
              <a:buChar char="Ø"/>
            </a:pPr>
            <a:r>
              <a:rPr lang="en-US" sz="8400" dirty="0"/>
              <a:t>SUPPORTIVE</a:t>
            </a:r>
          </a:p>
          <a:p>
            <a:pPr>
              <a:buClr>
                <a:schemeClr val="accent1"/>
              </a:buClr>
              <a:buSzPct val="80000"/>
              <a:buFont typeface="Wingdings" pitchFamily="2" charset="2"/>
              <a:buChar char="Ø"/>
            </a:pPr>
            <a:r>
              <a:rPr lang="en-US" sz="8400" dirty="0"/>
              <a:t>ACCEPTANCE</a:t>
            </a:r>
          </a:p>
          <a:p>
            <a:pPr>
              <a:buClr>
                <a:schemeClr val="accent1"/>
              </a:buClr>
              <a:buSzPct val="80000"/>
              <a:buFont typeface="Wingdings" pitchFamily="2" charset="2"/>
              <a:buChar char="Ø"/>
            </a:pPr>
            <a:r>
              <a:rPr lang="en-US" sz="8400" dirty="0"/>
              <a:t>ATTENDING TO YOUR NEEDS</a:t>
            </a:r>
          </a:p>
          <a:p>
            <a:pPr>
              <a:buClr>
                <a:schemeClr val="accent1"/>
              </a:buClr>
              <a:buSzPct val="80000"/>
              <a:buFont typeface="Wingdings" pitchFamily="2" charset="2"/>
              <a:buChar char="Ø"/>
            </a:pPr>
            <a:r>
              <a:rPr lang="en-US" sz="8400" dirty="0"/>
              <a:t>CONFIDENTIALITY</a:t>
            </a:r>
          </a:p>
          <a:p>
            <a:endParaRPr lang="en-US" dirty="0"/>
          </a:p>
        </p:txBody>
      </p:sp>
      <p:sp>
        <p:nvSpPr>
          <p:cNvPr id="6" name="Content Placeholder 5">
            <a:extLst>
              <a:ext uri="{FF2B5EF4-FFF2-40B4-BE49-F238E27FC236}">
                <a16:creationId xmlns:a16="http://schemas.microsoft.com/office/drawing/2014/main" id="{5035B99E-E035-1E4F-A424-FED73D03A923}"/>
              </a:ext>
            </a:extLst>
          </p:cNvPr>
          <p:cNvSpPr>
            <a:spLocks noGrp="1"/>
          </p:cNvSpPr>
          <p:nvPr>
            <p:ph sz="half" idx="2"/>
          </p:nvPr>
        </p:nvSpPr>
        <p:spPr>
          <a:xfrm>
            <a:off x="6763656" y="1825625"/>
            <a:ext cx="4590143" cy="4351338"/>
          </a:xfrm>
        </p:spPr>
        <p:txBody>
          <a:bodyPr>
            <a:normAutofit fontScale="40000" lnSpcReduction="20000"/>
          </a:bodyPr>
          <a:lstStyle/>
          <a:p>
            <a:pPr>
              <a:buClr>
                <a:schemeClr val="accent1"/>
              </a:buClr>
              <a:buSzPct val="80000"/>
              <a:buFont typeface="Wingdings" pitchFamily="2" charset="2"/>
              <a:buChar char="Ø"/>
            </a:pPr>
            <a:r>
              <a:rPr lang="en-US" sz="8400" dirty="0">
                <a:solidFill>
                  <a:schemeClr val="tx1">
                    <a:lumMod val="75000"/>
                    <a:lumOff val="25000"/>
                  </a:schemeClr>
                </a:solidFill>
              </a:rPr>
              <a:t>NON-JUDGEMENTAL ZONE</a:t>
            </a:r>
          </a:p>
          <a:p>
            <a:pPr>
              <a:buClr>
                <a:schemeClr val="accent1"/>
              </a:buClr>
              <a:buSzPct val="80000"/>
              <a:buFont typeface="Wingdings" pitchFamily="2" charset="2"/>
              <a:buChar char="Ø"/>
            </a:pPr>
            <a:r>
              <a:rPr lang="en-US" sz="8400" dirty="0">
                <a:solidFill>
                  <a:schemeClr val="tx1">
                    <a:lumMod val="75000"/>
                    <a:lumOff val="25000"/>
                  </a:schemeClr>
                </a:solidFill>
              </a:rPr>
              <a:t>NO ADVICE GIVING</a:t>
            </a:r>
          </a:p>
          <a:p>
            <a:pPr>
              <a:buClr>
                <a:schemeClr val="accent1"/>
              </a:buClr>
              <a:buSzPct val="80000"/>
              <a:buFont typeface="Wingdings" pitchFamily="2" charset="2"/>
              <a:buChar char="Ø"/>
            </a:pPr>
            <a:r>
              <a:rPr lang="en-US" sz="8400" dirty="0">
                <a:solidFill>
                  <a:schemeClr val="tx1">
                    <a:lumMod val="75000"/>
                    <a:lumOff val="25000"/>
                  </a:schemeClr>
                </a:solidFill>
              </a:rPr>
              <a:t>NO NEED TO FIX ONE ANOTHER</a:t>
            </a:r>
          </a:p>
          <a:p>
            <a:pPr>
              <a:buClr>
                <a:schemeClr val="accent1"/>
              </a:buClr>
              <a:buSzPct val="80000"/>
              <a:buFont typeface="Wingdings" pitchFamily="2" charset="2"/>
              <a:buChar char="Ø"/>
            </a:pPr>
            <a:r>
              <a:rPr lang="en-US" sz="8400" dirty="0">
                <a:solidFill>
                  <a:schemeClr val="tx1">
                    <a:lumMod val="75000"/>
                    <a:lumOff val="25000"/>
                  </a:schemeClr>
                </a:solidFill>
              </a:rPr>
              <a:t>I STATEMENTS</a:t>
            </a:r>
          </a:p>
          <a:p>
            <a:pPr>
              <a:buClr>
                <a:schemeClr val="accent1"/>
              </a:buClr>
              <a:buSzPct val="80000"/>
              <a:buFont typeface="Wingdings" pitchFamily="2" charset="2"/>
              <a:buChar char="Ø"/>
            </a:pPr>
            <a:r>
              <a:rPr lang="en-US" sz="8400" dirty="0">
                <a:solidFill>
                  <a:schemeClr val="tx1">
                    <a:lumMod val="75000"/>
                    <a:lumOff val="25000"/>
                  </a:schemeClr>
                </a:solidFill>
              </a:rPr>
              <a:t>SPACIOUS LISTENING</a:t>
            </a:r>
          </a:p>
          <a:p>
            <a:pPr>
              <a:buClr>
                <a:schemeClr val="accent1"/>
              </a:buClr>
              <a:buSzPct val="80000"/>
              <a:buFont typeface="Wingdings" pitchFamily="2" charset="2"/>
              <a:buChar char="Ø"/>
            </a:pPr>
            <a:r>
              <a:rPr lang="en-US" sz="8400" dirty="0">
                <a:solidFill>
                  <a:schemeClr val="tx1">
                    <a:lumMod val="75000"/>
                    <a:lumOff val="25000"/>
                  </a:schemeClr>
                </a:solidFill>
              </a:rPr>
              <a:t>MINDFUL SPEAKING</a:t>
            </a:r>
          </a:p>
          <a:p>
            <a:endParaRPr lang="en-US" dirty="0"/>
          </a:p>
        </p:txBody>
      </p:sp>
    </p:spTree>
    <p:extLst>
      <p:ext uri="{BB962C8B-B14F-4D97-AF65-F5344CB8AC3E}">
        <p14:creationId xmlns:p14="http://schemas.microsoft.com/office/powerpoint/2010/main" val="63446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C1017-E37F-0642-B2C7-E1DC5D462133}"/>
              </a:ext>
            </a:extLst>
          </p:cNvPr>
          <p:cNvSpPr txBox="1"/>
          <p:nvPr/>
        </p:nvSpPr>
        <p:spPr>
          <a:xfrm>
            <a:off x="2668044" y="2386013"/>
            <a:ext cx="8216407" cy="1015663"/>
          </a:xfrm>
          <a:prstGeom prst="rect">
            <a:avLst/>
          </a:prstGeom>
          <a:noFill/>
        </p:spPr>
        <p:txBody>
          <a:bodyPr wrap="square" rtlCol="0">
            <a:spAutoFit/>
          </a:bodyPr>
          <a:lstStyle/>
          <a:p>
            <a:r>
              <a:rPr lang="en-US" sz="6000" b="1" dirty="0"/>
              <a:t>SITTING MEDITATION</a:t>
            </a:r>
          </a:p>
        </p:txBody>
      </p:sp>
    </p:spTree>
    <p:extLst>
      <p:ext uri="{BB962C8B-B14F-4D97-AF65-F5344CB8AC3E}">
        <p14:creationId xmlns:p14="http://schemas.microsoft.com/office/powerpoint/2010/main" val="426227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9550CE-D191-C14B-9253-01B4AED1699A}"/>
              </a:ext>
            </a:extLst>
          </p:cNvPr>
          <p:cNvSpPr txBox="1"/>
          <p:nvPr/>
        </p:nvSpPr>
        <p:spPr>
          <a:xfrm>
            <a:off x="987553" y="1049310"/>
            <a:ext cx="9290303" cy="6001643"/>
          </a:xfrm>
          <a:prstGeom prst="rect">
            <a:avLst/>
          </a:prstGeom>
          <a:noFill/>
        </p:spPr>
        <p:txBody>
          <a:bodyPr wrap="square" rtlCol="0">
            <a:spAutoFit/>
          </a:bodyPr>
          <a:lstStyle/>
          <a:p>
            <a:pPr algn="ctr"/>
            <a:r>
              <a:rPr lang="en-US" sz="4800" b="1"/>
              <a:t>WHAT ARE YOU EXPERIENCING?</a:t>
            </a:r>
          </a:p>
          <a:p>
            <a:pPr algn="ctr"/>
            <a:r>
              <a:rPr lang="en-US" sz="4000"/>
              <a:t>HEARING?</a:t>
            </a:r>
          </a:p>
          <a:p>
            <a:pPr algn="ctr"/>
            <a:r>
              <a:rPr lang="en-US" sz="4000"/>
              <a:t>SEEING?</a:t>
            </a:r>
          </a:p>
          <a:p>
            <a:pPr algn="ctr"/>
            <a:r>
              <a:rPr lang="en-US" sz="4000"/>
              <a:t>FEELING?</a:t>
            </a:r>
          </a:p>
          <a:p>
            <a:pPr algn="ctr"/>
            <a:r>
              <a:rPr lang="en-US" sz="4000"/>
              <a:t>SMELLING?</a:t>
            </a:r>
          </a:p>
          <a:p>
            <a:pPr algn="ctr"/>
            <a:r>
              <a:rPr lang="en-US" sz="4000"/>
              <a:t>TASTING?</a:t>
            </a:r>
          </a:p>
          <a:p>
            <a:pPr algn="ctr"/>
            <a:r>
              <a:rPr lang="en-US" sz="4000"/>
              <a:t>THINKING?</a:t>
            </a:r>
          </a:p>
          <a:p>
            <a:pPr algn="ctr"/>
            <a:r>
              <a:rPr lang="en-US" sz="4800" b="1"/>
              <a:t>RIGHT NOW?</a:t>
            </a:r>
          </a:p>
          <a:p>
            <a:pPr algn="ctr"/>
            <a:endParaRPr lang="en-US" sz="4800" b="1"/>
          </a:p>
        </p:txBody>
      </p:sp>
    </p:spTree>
    <p:extLst>
      <p:ext uri="{BB962C8B-B14F-4D97-AF65-F5344CB8AC3E}">
        <p14:creationId xmlns:p14="http://schemas.microsoft.com/office/powerpoint/2010/main" val="374535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59361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387851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F5D34-83B6-574F-9B3A-819FE8840422}"/>
              </a:ext>
            </a:extLst>
          </p:cNvPr>
          <p:cNvSpPr txBox="1"/>
          <p:nvPr/>
        </p:nvSpPr>
        <p:spPr>
          <a:xfrm>
            <a:off x="1957388" y="2016690"/>
            <a:ext cx="9716870" cy="1015663"/>
          </a:xfrm>
          <a:prstGeom prst="rect">
            <a:avLst/>
          </a:prstGeom>
          <a:noFill/>
        </p:spPr>
        <p:txBody>
          <a:bodyPr wrap="square" rtlCol="0">
            <a:spAutoFit/>
          </a:bodyPr>
          <a:lstStyle/>
          <a:p>
            <a:r>
              <a:rPr lang="en-US" sz="6000" b="1" dirty="0"/>
              <a:t>MINDFUL EATING PRACTICE</a:t>
            </a:r>
          </a:p>
        </p:txBody>
      </p:sp>
    </p:spTree>
    <p:extLst>
      <p:ext uri="{BB962C8B-B14F-4D97-AF65-F5344CB8AC3E}">
        <p14:creationId xmlns:p14="http://schemas.microsoft.com/office/powerpoint/2010/main" val="427984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38954-B097-634C-8D0E-590ED9B4785C}"/>
              </a:ext>
            </a:extLst>
          </p:cNvPr>
          <p:cNvSpPr txBox="1"/>
          <p:nvPr/>
        </p:nvSpPr>
        <p:spPr>
          <a:xfrm>
            <a:off x="400051" y="742951"/>
            <a:ext cx="10129838" cy="6001643"/>
          </a:xfrm>
          <a:prstGeom prst="rect">
            <a:avLst/>
          </a:prstGeom>
          <a:noFill/>
        </p:spPr>
        <p:txBody>
          <a:bodyPr wrap="square" rtlCol="0">
            <a:spAutoFit/>
          </a:bodyPr>
          <a:lstStyle/>
          <a:p>
            <a:pPr algn="ctr"/>
            <a:r>
              <a:rPr lang="en-US" sz="3200" b="1" u="sng" dirty="0"/>
              <a:t>Full Disclosure Statement</a:t>
            </a:r>
          </a:p>
          <a:p>
            <a:endParaRPr lang="en-US" sz="3200" dirty="0"/>
          </a:p>
          <a:p>
            <a:pPr marL="457200" indent="-457200">
              <a:buFont typeface="Wingdings" pitchFamily="2" charset="2"/>
              <a:buChar char="Ø"/>
            </a:pPr>
            <a:r>
              <a:rPr lang="en-US" sz="3200" dirty="0"/>
              <a:t>No conflict of interest exists</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Not supported financially by any manufacturer of any commercial product</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I will not gain anything financially by the sale of any product or publication as a result of this workshop</a:t>
            </a:r>
          </a:p>
          <a:p>
            <a:pPr marL="457200" indent="-457200">
              <a:buFont typeface="Wingdings" pitchFamily="2" charset="2"/>
              <a:buChar char="Ø"/>
            </a:pPr>
            <a:endParaRPr lang="en-US" sz="3200" dirty="0"/>
          </a:p>
          <a:p>
            <a:pPr marL="457200" indent="-457200">
              <a:buFont typeface="Wingdings" pitchFamily="2" charset="2"/>
              <a:buChar char="Ø"/>
            </a:pPr>
            <a:r>
              <a:rPr lang="en-US" sz="3200" dirty="0"/>
              <a:t>None of the research presented has been funded by external sources</a:t>
            </a:r>
          </a:p>
        </p:txBody>
      </p:sp>
    </p:spTree>
    <p:extLst>
      <p:ext uri="{BB962C8B-B14F-4D97-AF65-F5344CB8AC3E}">
        <p14:creationId xmlns:p14="http://schemas.microsoft.com/office/powerpoint/2010/main" val="3923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0389F-3F25-0A45-943A-5EA220B84CB3}"/>
              </a:ext>
            </a:extLst>
          </p:cNvPr>
          <p:cNvSpPr txBox="1"/>
          <p:nvPr/>
        </p:nvSpPr>
        <p:spPr>
          <a:xfrm>
            <a:off x="914402" y="2782669"/>
            <a:ext cx="10647122" cy="1292662"/>
          </a:xfrm>
          <a:prstGeom prst="rect">
            <a:avLst/>
          </a:prstGeom>
          <a:noFill/>
        </p:spPr>
        <p:txBody>
          <a:bodyPr wrap="square" rtlCol="0">
            <a:spAutoFit/>
          </a:bodyPr>
          <a:lstStyle/>
          <a:p>
            <a:r>
              <a:rPr lang="en-US" sz="6000" b="1" dirty="0"/>
              <a:t>MINDFUL MOVEMENT PRACTICE</a:t>
            </a:r>
          </a:p>
          <a:p>
            <a:endParaRPr lang="en-US" dirty="0"/>
          </a:p>
        </p:txBody>
      </p:sp>
    </p:spTree>
    <p:extLst>
      <p:ext uri="{BB962C8B-B14F-4D97-AF65-F5344CB8AC3E}">
        <p14:creationId xmlns:p14="http://schemas.microsoft.com/office/powerpoint/2010/main" val="15314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18491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190939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04E57-DAE1-5C4F-BA64-3D1EA97F0FF8}"/>
              </a:ext>
            </a:extLst>
          </p:cNvPr>
          <p:cNvSpPr txBox="1"/>
          <p:nvPr/>
        </p:nvSpPr>
        <p:spPr>
          <a:xfrm>
            <a:off x="1227552" y="151179"/>
            <a:ext cx="9995769" cy="6555641"/>
          </a:xfrm>
          <a:prstGeom prst="rect">
            <a:avLst/>
          </a:prstGeom>
          <a:noFill/>
        </p:spPr>
        <p:txBody>
          <a:bodyPr wrap="square" rtlCol="0">
            <a:spAutoFit/>
          </a:bodyPr>
          <a:lstStyle/>
          <a:p>
            <a:r>
              <a:rPr lang="en-US" sz="6000" b="1" u="sng" dirty="0"/>
              <a:t>COMMUNICATION PRACTICES</a:t>
            </a:r>
          </a:p>
          <a:p>
            <a:endParaRPr lang="en-US" sz="6000" b="1" dirty="0"/>
          </a:p>
          <a:p>
            <a:r>
              <a:rPr lang="en-US" sz="6000" b="1" dirty="0"/>
              <a:t>PAUSE </a:t>
            </a:r>
          </a:p>
          <a:p>
            <a:endParaRPr lang="en-US" sz="6000" b="1" dirty="0"/>
          </a:p>
          <a:p>
            <a:r>
              <a:rPr lang="en-US" sz="6000" b="1" dirty="0"/>
              <a:t>TWO FEET ONE BREATH</a:t>
            </a:r>
          </a:p>
          <a:p>
            <a:endParaRPr lang="en-US" sz="6000" b="1" dirty="0"/>
          </a:p>
          <a:p>
            <a:r>
              <a:rPr lang="en-US" sz="6000" b="1" dirty="0"/>
              <a:t>STOP PRACTICE</a:t>
            </a:r>
          </a:p>
        </p:txBody>
      </p:sp>
    </p:spTree>
    <p:extLst>
      <p:ext uri="{BB962C8B-B14F-4D97-AF65-F5344CB8AC3E}">
        <p14:creationId xmlns:p14="http://schemas.microsoft.com/office/powerpoint/2010/main" val="168394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99683-4A45-5E4D-9C8B-A85DFEECC90E}"/>
              </a:ext>
            </a:extLst>
          </p:cNvPr>
          <p:cNvSpPr txBox="1"/>
          <p:nvPr/>
        </p:nvSpPr>
        <p:spPr>
          <a:xfrm>
            <a:off x="142876" y="100013"/>
            <a:ext cx="11772899" cy="6247864"/>
          </a:xfrm>
          <a:prstGeom prst="rect">
            <a:avLst/>
          </a:prstGeom>
          <a:noFill/>
        </p:spPr>
        <p:txBody>
          <a:bodyPr wrap="square" rtlCol="0">
            <a:spAutoFit/>
          </a:bodyPr>
          <a:lstStyle/>
          <a:p>
            <a:pPr algn="ctr"/>
            <a:r>
              <a:rPr lang="en-US" sz="4000" b="1" dirty="0"/>
              <a:t>STOP</a:t>
            </a:r>
          </a:p>
          <a:p>
            <a:endParaRPr lang="en-US" sz="4000" dirty="0"/>
          </a:p>
          <a:p>
            <a:r>
              <a:rPr lang="en-US" sz="4000" dirty="0"/>
              <a:t>S= Stop or Pause</a:t>
            </a:r>
          </a:p>
          <a:p>
            <a:endParaRPr lang="en-US" sz="4000" dirty="0"/>
          </a:p>
          <a:p>
            <a:r>
              <a:rPr lang="en-US" sz="4000" dirty="0"/>
              <a:t>T= Take a breath or two/Tune into sensations</a:t>
            </a:r>
          </a:p>
          <a:p>
            <a:endParaRPr lang="en-US" sz="4000" dirty="0"/>
          </a:p>
          <a:p>
            <a:r>
              <a:rPr lang="en-US" sz="4000" dirty="0"/>
              <a:t>O= Observe your experience, observe an anchor, open         	to experience</a:t>
            </a:r>
          </a:p>
          <a:p>
            <a:endParaRPr lang="en-US" sz="4000" dirty="0"/>
          </a:p>
          <a:p>
            <a:r>
              <a:rPr lang="en-US" sz="4000" dirty="0"/>
              <a:t>P= Proceed, now you have choice</a:t>
            </a:r>
          </a:p>
        </p:txBody>
      </p:sp>
    </p:spTree>
    <p:extLst>
      <p:ext uri="{BB962C8B-B14F-4D97-AF65-F5344CB8AC3E}">
        <p14:creationId xmlns:p14="http://schemas.microsoft.com/office/powerpoint/2010/main" val="408252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298996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01F58-1A91-5B4E-B2D7-A51EF8144C76}"/>
              </a:ext>
            </a:extLst>
          </p:cNvPr>
          <p:cNvSpPr txBox="1"/>
          <p:nvPr/>
        </p:nvSpPr>
        <p:spPr>
          <a:xfrm>
            <a:off x="3471863" y="2286000"/>
            <a:ext cx="3135795" cy="2862322"/>
          </a:xfrm>
          <a:prstGeom prst="rect">
            <a:avLst/>
          </a:prstGeom>
          <a:noFill/>
        </p:spPr>
        <p:txBody>
          <a:bodyPr wrap="none" rtlCol="0">
            <a:spAutoFit/>
          </a:bodyPr>
          <a:lstStyle/>
          <a:p>
            <a:r>
              <a:rPr lang="en-US" sz="6000" b="1" dirty="0"/>
              <a:t>SHARING</a:t>
            </a:r>
          </a:p>
          <a:p>
            <a:endParaRPr lang="en-US" sz="6000" b="1" dirty="0"/>
          </a:p>
          <a:p>
            <a:r>
              <a:rPr lang="en-US" sz="6000" b="1" dirty="0"/>
              <a:t>INQUIRY</a:t>
            </a:r>
          </a:p>
        </p:txBody>
      </p:sp>
    </p:spTree>
    <p:extLst>
      <p:ext uri="{BB962C8B-B14F-4D97-AF65-F5344CB8AC3E}">
        <p14:creationId xmlns:p14="http://schemas.microsoft.com/office/powerpoint/2010/main" val="236169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ABDC5-C2FA-6D47-A467-3F077F0C5707}"/>
              </a:ext>
            </a:extLst>
          </p:cNvPr>
          <p:cNvSpPr txBox="1"/>
          <p:nvPr/>
        </p:nvSpPr>
        <p:spPr>
          <a:xfrm>
            <a:off x="1327759" y="2228850"/>
            <a:ext cx="9933140" cy="1015663"/>
          </a:xfrm>
          <a:prstGeom prst="rect">
            <a:avLst/>
          </a:prstGeom>
          <a:noFill/>
        </p:spPr>
        <p:txBody>
          <a:bodyPr wrap="square" rtlCol="0">
            <a:spAutoFit/>
          </a:bodyPr>
          <a:lstStyle/>
          <a:p>
            <a:r>
              <a:rPr lang="en-US" sz="6000" b="1" dirty="0"/>
              <a:t>LOVING KINDNESS PRACTICE</a:t>
            </a:r>
          </a:p>
        </p:txBody>
      </p:sp>
    </p:spTree>
    <p:extLst>
      <p:ext uri="{BB962C8B-B14F-4D97-AF65-F5344CB8AC3E}">
        <p14:creationId xmlns:p14="http://schemas.microsoft.com/office/powerpoint/2010/main" val="326338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BDDF1-B90F-1046-9825-FEA688ABFA90}"/>
              </a:ext>
            </a:extLst>
          </p:cNvPr>
          <p:cNvSpPr txBox="1"/>
          <p:nvPr/>
        </p:nvSpPr>
        <p:spPr>
          <a:xfrm>
            <a:off x="685800" y="397043"/>
            <a:ext cx="11049000" cy="5724644"/>
          </a:xfrm>
          <a:prstGeom prst="rect">
            <a:avLst/>
          </a:prstGeom>
          <a:noFill/>
        </p:spPr>
        <p:txBody>
          <a:bodyPr wrap="square" rtlCol="0">
            <a:spAutoFit/>
          </a:bodyPr>
          <a:lstStyle/>
          <a:p>
            <a:r>
              <a:rPr lang="en-US" sz="6600" b="1" dirty="0"/>
              <a:t>What did you notice?</a:t>
            </a:r>
          </a:p>
          <a:p>
            <a:pPr algn="just"/>
            <a:r>
              <a:rPr lang="en-US" sz="5400" dirty="0"/>
              <a:t>	</a:t>
            </a:r>
            <a:r>
              <a:rPr lang="en-US" sz="6000" dirty="0"/>
              <a:t>In the </a:t>
            </a:r>
          </a:p>
          <a:p>
            <a:pPr algn="just"/>
            <a:r>
              <a:rPr lang="en-US" sz="6000" dirty="0"/>
              <a:t>	-Body?</a:t>
            </a:r>
          </a:p>
          <a:p>
            <a:pPr algn="just"/>
            <a:r>
              <a:rPr lang="en-US" sz="6000" dirty="0"/>
              <a:t>	-Mind?</a:t>
            </a:r>
          </a:p>
          <a:p>
            <a:pPr algn="just"/>
            <a:r>
              <a:rPr lang="en-US" sz="6000" dirty="0"/>
              <a:t>	-Environment?</a:t>
            </a:r>
          </a:p>
          <a:p>
            <a:pPr algn="just"/>
            <a:r>
              <a:rPr lang="en-US" sz="6000" b="1" dirty="0"/>
              <a:t>What came up?</a:t>
            </a:r>
          </a:p>
        </p:txBody>
      </p:sp>
    </p:spTree>
    <p:extLst>
      <p:ext uri="{BB962C8B-B14F-4D97-AF65-F5344CB8AC3E}">
        <p14:creationId xmlns:p14="http://schemas.microsoft.com/office/powerpoint/2010/main" val="65887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5E29A-93ED-0046-AAB1-BDB4919043F0}"/>
              </a:ext>
            </a:extLst>
          </p:cNvPr>
          <p:cNvSpPr txBox="1"/>
          <p:nvPr/>
        </p:nvSpPr>
        <p:spPr>
          <a:xfrm>
            <a:off x="3757808" y="1885950"/>
            <a:ext cx="4524764" cy="2862322"/>
          </a:xfrm>
          <a:prstGeom prst="rect">
            <a:avLst/>
          </a:prstGeom>
          <a:noFill/>
        </p:spPr>
        <p:txBody>
          <a:bodyPr wrap="square" rtlCol="0">
            <a:spAutoFit/>
          </a:bodyPr>
          <a:lstStyle/>
          <a:p>
            <a:r>
              <a:rPr lang="en-US" sz="6000" b="1" dirty="0"/>
              <a:t>SHARING </a:t>
            </a:r>
          </a:p>
          <a:p>
            <a:endParaRPr lang="en-US" sz="6000" b="1" dirty="0"/>
          </a:p>
          <a:p>
            <a:r>
              <a:rPr lang="en-US" sz="6000" b="1" dirty="0"/>
              <a:t>INQUIRY</a:t>
            </a:r>
          </a:p>
        </p:txBody>
      </p:sp>
    </p:spTree>
    <p:extLst>
      <p:ext uri="{BB962C8B-B14F-4D97-AF65-F5344CB8AC3E}">
        <p14:creationId xmlns:p14="http://schemas.microsoft.com/office/powerpoint/2010/main" val="259182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97C88-FDFB-3E42-A804-D82D7D1CA488}"/>
              </a:ext>
            </a:extLst>
          </p:cNvPr>
          <p:cNvSpPr txBox="1"/>
          <p:nvPr/>
        </p:nvSpPr>
        <p:spPr>
          <a:xfrm>
            <a:off x="571500" y="528638"/>
            <a:ext cx="10503694" cy="3970318"/>
          </a:xfrm>
          <a:prstGeom prst="rect">
            <a:avLst/>
          </a:prstGeom>
          <a:noFill/>
        </p:spPr>
        <p:txBody>
          <a:bodyPr wrap="square" rtlCol="0">
            <a:spAutoFit/>
          </a:bodyPr>
          <a:lstStyle/>
          <a:p>
            <a:r>
              <a:rPr lang="en-US" sz="3600" b="1" dirty="0"/>
              <a:t>NASP Practice Model (NASP, 2020)</a:t>
            </a:r>
          </a:p>
          <a:p>
            <a:endParaRPr lang="en-US" sz="3600" dirty="0"/>
          </a:p>
          <a:p>
            <a:pPr marL="571500" indent="-571500">
              <a:buFont typeface="Wingdings" pitchFamily="2" charset="2"/>
              <a:buChar char="Ø"/>
            </a:pPr>
            <a:r>
              <a:rPr lang="en-US" sz="3600" dirty="0"/>
              <a:t>Duty to have ethical knowledge to facilitate effective practice (NASP, 2020)</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To support our students’ wellness most effectively, it is important we practice our own self-care</a:t>
            </a:r>
          </a:p>
        </p:txBody>
      </p:sp>
    </p:spTree>
    <p:extLst>
      <p:ext uri="{BB962C8B-B14F-4D97-AF65-F5344CB8AC3E}">
        <p14:creationId xmlns:p14="http://schemas.microsoft.com/office/powerpoint/2010/main" val="134491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ED177-86D9-A74A-872C-A2680408D1CF}"/>
              </a:ext>
            </a:extLst>
          </p:cNvPr>
          <p:cNvSpPr txBox="1"/>
          <p:nvPr/>
        </p:nvSpPr>
        <p:spPr>
          <a:xfrm>
            <a:off x="1828800" y="228600"/>
            <a:ext cx="9350745" cy="6186309"/>
          </a:xfrm>
          <a:prstGeom prst="rect">
            <a:avLst/>
          </a:prstGeom>
          <a:noFill/>
        </p:spPr>
        <p:txBody>
          <a:bodyPr wrap="square" rtlCol="0">
            <a:spAutoFit/>
          </a:bodyPr>
          <a:lstStyle/>
          <a:p>
            <a:r>
              <a:rPr lang="en-US" sz="4000" b="1" dirty="0"/>
              <a:t>DEFINITION OF MINDFULNESS</a:t>
            </a:r>
          </a:p>
          <a:p>
            <a:endParaRPr lang="en-US" sz="4000" b="1" dirty="0"/>
          </a:p>
          <a:p>
            <a:r>
              <a:rPr lang="en-US" sz="4000" b="1" dirty="0"/>
              <a:t>Paying attention in a particular way:</a:t>
            </a:r>
          </a:p>
          <a:p>
            <a:endParaRPr lang="en-US" sz="4000" b="1" dirty="0"/>
          </a:p>
          <a:p>
            <a:pPr marL="571500" indent="-571500">
              <a:buFont typeface="Arial" panose="020B0604020202020204" pitchFamily="34" charset="0"/>
              <a:buChar char="•"/>
            </a:pPr>
            <a:r>
              <a:rPr lang="en-US" sz="4000" b="1" dirty="0"/>
              <a:t>On purpose</a:t>
            </a:r>
          </a:p>
          <a:p>
            <a:endParaRPr lang="en-US" sz="4000" b="1" dirty="0"/>
          </a:p>
          <a:p>
            <a:pPr marL="571500" indent="-571500">
              <a:buFont typeface="Arial" panose="020B0604020202020204" pitchFamily="34" charset="0"/>
              <a:buChar char="•"/>
            </a:pPr>
            <a:r>
              <a:rPr lang="en-US" sz="4000" b="1" dirty="0"/>
              <a:t>In the present moment</a:t>
            </a:r>
          </a:p>
          <a:p>
            <a:endParaRPr lang="en-US" sz="4000" b="1" dirty="0"/>
          </a:p>
          <a:p>
            <a:pPr marL="571500" indent="-571500">
              <a:buFont typeface="Arial" panose="020B0604020202020204" pitchFamily="34" charset="0"/>
              <a:buChar char="•"/>
            </a:pPr>
            <a:r>
              <a:rPr lang="en-US" sz="4000" b="1" dirty="0"/>
              <a:t>Nonjudgmentally </a:t>
            </a:r>
          </a:p>
          <a:p>
            <a:r>
              <a:rPr lang="en-US" sz="3600" dirty="0"/>
              <a:t>					Jon Kabat-Zinn</a:t>
            </a:r>
          </a:p>
        </p:txBody>
      </p:sp>
    </p:spTree>
    <p:extLst>
      <p:ext uri="{BB962C8B-B14F-4D97-AF65-F5344CB8AC3E}">
        <p14:creationId xmlns:p14="http://schemas.microsoft.com/office/powerpoint/2010/main" val="2088163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96F67-079A-4F40-97FD-22D4D33D6CB1}"/>
              </a:ext>
            </a:extLst>
          </p:cNvPr>
          <p:cNvSpPr>
            <a:spLocks noGrp="1"/>
          </p:cNvSpPr>
          <p:nvPr>
            <p:ph sz="half" idx="4294967295"/>
          </p:nvPr>
        </p:nvSpPr>
        <p:spPr>
          <a:xfrm>
            <a:off x="0" y="365125"/>
            <a:ext cx="11974513" cy="6492875"/>
          </a:xfrm>
        </p:spPr>
        <p:txBody>
          <a:bodyPr>
            <a:normAutofit fontScale="85000" lnSpcReduction="20000"/>
          </a:bodyPr>
          <a:lstStyle/>
          <a:p>
            <a:pPr marL="0" indent="0" algn="ctr">
              <a:buNone/>
            </a:pPr>
            <a:r>
              <a:rPr lang="en-US" sz="32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Mindfulness is about being fully awake in our lives.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It is about perceiving the exquisite vividness of each moment.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We feel more alive.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We also gain immediate access to our own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powerful inner resources for insight, transformation and</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 healing.” </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~Jon Kabat-Zinn</a:t>
            </a:r>
          </a:p>
        </p:txBody>
      </p:sp>
    </p:spTree>
    <p:extLst>
      <p:ext uri="{BB962C8B-B14F-4D97-AF65-F5344CB8AC3E}">
        <p14:creationId xmlns:p14="http://schemas.microsoft.com/office/powerpoint/2010/main" val="1319574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E264-9031-4D4E-A018-13E99CEEF6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E71CE34-B4A4-AB41-96ED-7C78FEDED9F1}"/>
              </a:ext>
            </a:extLst>
          </p:cNvPr>
          <p:cNvSpPr>
            <a:spLocks noGrp="1"/>
          </p:cNvSpPr>
          <p:nvPr>
            <p:ph idx="1"/>
          </p:nvPr>
        </p:nvSpPr>
        <p:spPr>
          <a:xfrm>
            <a:off x="838200" y="1467853"/>
            <a:ext cx="10515600" cy="4709110"/>
          </a:xfrm>
        </p:spPr>
        <p:txBody>
          <a:bodyPr>
            <a:normAutofit lnSpcReduction="10000"/>
          </a:bodyPr>
          <a:lstStyle/>
          <a:p>
            <a:pPr marL="0" indent="0" algn="ctr">
              <a:buNone/>
            </a:pPr>
            <a:r>
              <a:rPr lang="en-US" sz="4400" b="1" dirty="0"/>
              <a:t>MINDFULNESS </a:t>
            </a:r>
          </a:p>
          <a:p>
            <a:pPr marL="0" indent="0" algn="ctr">
              <a:buNone/>
            </a:pPr>
            <a:r>
              <a:rPr lang="en-US" sz="4400" b="1" dirty="0"/>
              <a:t>IS </a:t>
            </a:r>
          </a:p>
          <a:p>
            <a:pPr marL="0" indent="0" algn="ctr">
              <a:buNone/>
            </a:pPr>
            <a:r>
              <a:rPr lang="en-US" sz="4400" b="1" dirty="0"/>
              <a:t>ALL </a:t>
            </a:r>
          </a:p>
          <a:p>
            <a:pPr marL="0" indent="0" algn="ctr">
              <a:buNone/>
            </a:pPr>
            <a:r>
              <a:rPr lang="en-US" sz="4400" b="1" dirty="0"/>
              <a:t>ABOUT </a:t>
            </a:r>
          </a:p>
          <a:p>
            <a:pPr marL="0" indent="0" algn="ctr">
              <a:buNone/>
            </a:pPr>
            <a:r>
              <a:rPr lang="en-US" sz="4400" b="1" dirty="0"/>
              <a:t>THE </a:t>
            </a:r>
          </a:p>
          <a:p>
            <a:pPr marL="0" indent="0" algn="ctr">
              <a:buNone/>
            </a:pPr>
            <a:r>
              <a:rPr lang="en-US" sz="8800" b="1" dirty="0"/>
              <a:t>PRACTICE</a:t>
            </a:r>
          </a:p>
        </p:txBody>
      </p:sp>
    </p:spTree>
    <p:extLst>
      <p:ext uri="{BB962C8B-B14F-4D97-AF65-F5344CB8AC3E}">
        <p14:creationId xmlns:p14="http://schemas.microsoft.com/office/powerpoint/2010/main" val="391426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84E5A-AC64-534D-A43C-1918FEA1E7F0}"/>
              </a:ext>
            </a:extLst>
          </p:cNvPr>
          <p:cNvSpPr txBox="1"/>
          <p:nvPr/>
        </p:nvSpPr>
        <p:spPr>
          <a:xfrm>
            <a:off x="1079500" y="177800"/>
            <a:ext cx="9710420" cy="6309420"/>
          </a:xfrm>
          <a:prstGeom prst="rect">
            <a:avLst/>
          </a:prstGeom>
          <a:noFill/>
        </p:spPr>
        <p:txBody>
          <a:bodyPr wrap="square" rtlCol="0">
            <a:spAutoFit/>
          </a:bodyPr>
          <a:lstStyle/>
          <a:p>
            <a:pPr algn="ctr"/>
            <a:r>
              <a:rPr lang="en-US" sz="5400" b="1" dirty="0"/>
              <a:t>MINDFULNESS </a:t>
            </a:r>
          </a:p>
          <a:p>
            <a:pPr algn="ctr"/>
            <a:r>
              <a:rPr lang="en-US" sz="5400" b="1" dirty="0"/>
              <a:t>MUST </a:t>
            </a:r>
          </a:p>
          <a:p>
            <a:pPr algn="ctr"/>
            <a:r>
              <a:rPr lang="en-US" sz="5400" b="1" dirty="0"/>
              <a:t>BE </a:t>
            </a:r>
          </a:p>
          <a:p>
            <a:pPr algn="ctr"/>
            <a:r>
              <a:rPr lang="en-US" sz="8000" b="1" dirty="0"/>
              <a:t>EXPERIENCED </a:t>
            </a:r>
          </a:p>
          <a:p>
            <a:pPr algn="ctr"/>
            <a:r>
              <a:rPr lang="en-US" sz="5400" b="1" dirty="0"/>
              <a:t>TO </a:t>
            </a:r>
          </a:p>
          <a:p>
            <a:pPr algn="ctr"/>
            <a:r>
              <a:rPr lang="en-US" sz="5400" b="1" dirty="0"/>
              <a:t>BE </a:t>
            </a:r>
          </a:p>
          <a:p>
            <a:pPr algn="ctr"/>
            <a:r>
              <a:rPr lang="en-US" sz="5400" b="1" dirty="0"/>
              <a:t>KNOWN</a:t>
            </a:r>
          </a:p>
        </p:txBody>
      </p:sp>
    </p:spTree>
    <p:extLst>
      <p:ext uri="{BB962C8B-B14F-4D97-AF65-F5344CB8AC3E}">
        <p14:creationId xmlns:p14="http://schemas.microsoft.com/office/powerpoint/2010/main" val="2998963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3A56E-6786-5945-95FB-49F73BD091A9}"/>
              </a:ext>
            </a:extLst>
          </p:cNvPr>
          <p:cNvSpPr/>
          <p:nvPr/>
        </p:nvSpPr>
        <p:spPr>
          <a:xfrm>
            <a:off x="0" y="1022684"/>
            <a:ext cx="12015787" cy="2862322"/>
          </a:xfrm>
          <a:prstGeom prst="rect">
            <a:avLst/>
          </a:prstGeom>
        </p:spPr>
        <p:txBody>
          <a:bodyPr wrap="square">
            <a:spAutoFit/>
          </a:bodyPr>
          <a:lstStyle/>
          <a:p>
            <a:pPr algn="ctr"/>
            <a:r>
              <a:rPr lang="en-US" sz="6000" b="1" dirty="0"/>
              <a:t>Power of Observation</a:t>
            </a:r>
          </a:p>
          <a:p>
            <a:endParaRPr lang="en-US" sz="6600" dirty="0"/>
          </a:p>
          <a:p>
            <a:r>
              <a:rPr lang="en-US" sz="5400" dirty="0"/>
              <a:t>  Change happens through observation</a:t>
            </a:r>
          </a:p>
        </p:txBody>
      </p:sp>
    </p:spTree>
    <p:extLst>
      <p:ext uri="{BB962C8B-B14F-4D97-AF65-F5344CB8AC3E}">
        <p14:creationId xmlns:p14="http://schemas.microsoft.com/office/powerpoint/2010/main" val="280138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2CE6D-72A8-024F-ABA4-E6E6B85ADB50}"/>
              </a:ext>
            </a:extLst>
          </p:cNvPr>
          <p:cNvSpPr>
            <a:spLocks noGrp="1"/>
          </p:cNvSpPr>
          <p:nvPr>
            <p:ph idx="1"/>
          </p:nvPr>
        </p:nvSpPr>
        <p:spPr>
          <a:xfrm>
            <a:off x="838200" y="663574"/>
            <a:ext cx="10515600" cy="5451475"/>
          </a:xfrm>
        </p:spPr>
        <p:txBody>
          <a:bodyPr>
            <a:normAutofit/>
          </a:bodyPr>
          <a:lstStyle/>
          <a:p>
            <a:pPr marL="0" indent="0" algn="ctr">
              <a:buNone/>
            </a:pPr>
            <a:r>
              <a:rPr lang="en-US" sz="5400" b="1" dirty="0"/>
              <a:t>GETTING </a:t>
            </a:r>
          </a:p>
          <a:p>
            <a:pPr marL="0" indent="0" algn="ctr">
              <a:buNone/>
            </a:pPr>
            <a:r>
              <a:rPr lang="en-US" sz="5400" b="1" dirty="0"/>
              <a:t>OUT OF </a:t>
            </a:r>
          </a:p>
          <a:p>
            <a:pPr marL="0" indent="0" algn="ctr">
              <a:buNone/>
            </a:pPr>
            <a:r>
              <a:rPr lang="en-US" sz="5400" b="1" dirty="0"/>
              <a:t>THE HEAD </a:t>
            </a:r>
          </a:p>
          <a:p>
            <a:pPr marL="0" indent="0" algn="ctr">
              <a:buNone/>
            </a:pPr>
            <a:r>
              <a:rPr lang="en-US" sz="5400" b="1" dirty="0"/>
              <a:t>AND </a:t>
            </a:r>
          </a:p>
          <a:p>
            <a:pPr marL="0" indent="0" algn="ctr">
              <a:buNone/>
            </a:pPr>
            <a:r>
              <a:rPr lang="en-US" sz="5400" b="1" dirty="0"/>
              <a:t>EXPLORING </a:t>
            </a:r>
          </a:p>
          <a:p>
            <a:pPr marL="0" indent="0" algn="ctr">
              <a:buNone/>
            </a:pPr>
            <a:r>
              <a:rPr lang="en-US" sz="5400" b="1" dirty="0"/>
              <a:t>THE BODY</a:t>
            </a:r>
          </a:p>
        </p:txBody>
      </p:sp>
    </p:spTree>
    <p:extLst>
      <p:ext uri="{BB962C8B-B14F-4D97-AF65-F5344CB8AC3E}">
        <p14:creationId xmlns:p14="http://schemas.microsoft.com/office/powerpoint/2010/main" val="1097589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818E4A-84EC-1744-93D5-B55F54058B09}"/>
              </a:ext>
            </a:extLst>
          </p:cNvPr>
          <p:cNvSpPr txBox="1"/>
          <p:nvPr/>
        </p:nvSpPr>
        <p:spPr>
          <a:xfrm>
            <a:off x="182880" y="102870"/>
            <a:ext cx="11487344" cy="6832640"/>
          </a:xfrm>
          <a:prstGeom prst="rect">
            <a:avLst/>
          </a:prstGeom>
          <a:noFill/>
        </p:spPr>
        <p:txBody>
          <a:bodyPr wrap="square" rtlCol="0">
            <a:spAutoFit/>
          </a:bodyPr>
          <a:lstStyle/>
          <a:p>
            <a:pPr algn="ctr"/>
            <a:r>
              <a:rPr lang="en-US" sz="2800" b="1" dirty="0"/>
              <a:t>Mindfulness Key Studies</a:t>
            </a:r>
          </a:p>
          <a:p>
            <a:r>
              <a:rPr lang="en-US" sz="2800" dirty="0"/>
              <a:t> </a:t>
            </a:r>
          </a:p>
          <a:p>
            <a:pPr marL="457200" indent="-457200">
              <a:buFont typeface="Wingdings" pitchFamily="2" charset="2"/>
              <a:buChar char="Ø"/>
            </a:pPr>
            <a:r>
              <a:rPr lang="en-US" sz="2800" dirty="0"/>
              <a:t>Improvements in Immune System and Brain, Davidson, </a:t>
            </a:r>
            <a:r>
              <a:rPr lang="en-US" sz="2800" dirty="0" err="1"/>
              <a:t>et.al</a:t>
            </a:r>
            <a:r>
              <a:rPr lang="en-US" sz="2800" dirty="0"/>
              <a:t> 2003</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Increased cortical thickness, (introspection and attention), Lazar, </a:t>
            </a:r>
            <a:r>
              <a:rPr lang="en-US" sz="2800" dirty="0" err="1"/>
              <a:t>et.al</a:t>
            </a:r>
            <a:r>
              <a:rPr lang="en-US" sz="2800" dirty="0"/>
              <a:t>, 2009</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Increase in gray matter, </a:t>
            </a:r>
            <a:r>
              <a:rPr lang="en-US" sz="2800" dirty="0" err="1"/>
              <a:t>Holzel</a:t>
            </a:r>
            <a:r>
              <a:rPr lang="en-US" sz="2800" dirty="0"/>
              <a:t>, </a:t>
            </a:r>
            <a:r>
              <a:rPr lang="en-US" sz="2800" dirty="0" err="1"/>
              <a:t>et.al</a:t>
            </a:r>
            <a:r>
              <a:rPr lang="en-US" sz="2800" dirty="0"/>
              <a:t>, 2001</a:t>
            </a:r>
          </a:p>
          <a:p>
            <a:pPr marL="457200" indent="-457200">
              <a:buFont typeface="Wingdings" pitchFamily="2" charset="2"/>
              <a:buChar char="Ø"/>
            </a:pPr>
            <a:endParaRPr lang="en-US" sz="2800" dirty="0"/>
          </a:p>
          <a:p>
            <a:pPr marL="457200" indent="-457200">
              <a:buFont typeface="Wingdings" pitchFamily="2" charset="2"/>
              <a:buChar char="Ø"/>
            </a:pPr>
            <a:r>
              <a:rPr lang="en-US" sz="2800" dirty="0"/>
              <a:t>Decrease in cellular aging and disease (</a:t>
            </a:r>
            <a:r>
              <a:rPr lang="en-US" sz="2800" dirty="0" err="1"/>
              <a:t>telemoeres</a:t>
            </a:r>
            <a:r>
              <a:rPr lang="en-US" sz="2800" dirty="0"/>
              <a:t>), </a:t>
            </a:r>
            <a:r>
              <a:rPr lang="en-US" sz="2800" dirty="0" err="1"/>
              <a:t>Epel</a:t>
            </a:r>
            <a:r>
              <a:rPr lang="en-US" sz="2800" dirty="0"/>
              <a:t>, </a:t>
            </a:r>
            <a:r>
              <a:rPr lang="en-US" sz="2800" dirty="0" err="1"/>
              <a:t>et.al</a:t>
            </a:r>
            <a:r>
              <a:rPr lang="en-US" sz="2800" dirty="0"/>
              <a:t>, 2009</a:t>
            </a:r>
          </a:p>
          <a:p>
            <a:pPr marL="457200" indent="-457200">
              <a:buFont typeface="Wingdings" pitchFamily="2" charset="2"/>
              <a:buChar char="Ø"/>
            </a:pPr>
            <a:endParaRPr lang="en-US" sz="2800" dirty="0"/>
          </a:p>
          <a:p>
            <a:pPr marL="457200" indent="-457200">
              <a:buFont typeface="Wingdings" pitchFamily="2" charset="2"/>
              <a:buChar char="Ø"/>
            </a:pPr>
            <a:r>
              <a:rPr lang="en-US" sz="2800" b="1" dirty="0"/>
              <a:t>Nothing</a:t>
            </a:r>
            <a:r>
              <a:rPr lang="en-US" sz="2800" dirty="0"/>
              <a:t> strengthens frontal lobe and executive functions more than </a:t>
            </a:r>
            <a:r>
              <a:rPr lang="en-US" sz="2800" b="1" dirty="0"/>
              <a:t>mindfulness</a:t>
            </a:r>
            <a:r>
              <a:rPr lang="en-US" sz="2800" dirty="0"/>
              <a:t> </a:t>
            </a:r>
            <a:r>
              <a:rPr lang="en-US" sz="2800" b="1" dirty="0"/>
              <a:t>meditation</a:t>
            </a:r>
            <a:r>
              <a:rPr lang="en-US" sz="2800" dirty="0"/>
              <a:t>, </a:t>
            </a:r>
            <a:r>
              <a:rPr lang="en-US" sz="2800" dirty="0" err="1"/>
              <a:t>McClosky</a:t>
            </a:r>
            <a:r>
              <a:rPr lang="en-US" sz="2800" dirty="0"/>
              <a:t>, 2020</a:t>
            </a:r>
          </a:p>
          <a:p>
            <a:pPr marL="457200" indent="-457200">
              <a:buFont typeface="Wingdings" pitchFamily="2" charset="2"/>
              <a:buChar char="Ø"/>
            </a:pPr>
            <a:endParaRPr lang="en-US" sz="2800" dirty="0"/>
          </a:p>
          <a:p>
            <a:pPr marL="457200" indent="-457200">
              <a:buFont typeface="Wingdings" pitchFamily="2" charset="2"/>
              <a:buChar char="Ø"/>
            </a:pPr>
            <a:r>
              <a:rPr lang="en-US" sz="2800" dirty="0" err="1"/>
              <a:t>goAmRA.org</a:t>
            </a:r>
            <a:r>
              <a:rPr lang="en-US" sz="2800" dirty="0"/>
              <a:t> for additional research</a:t>
            </a:r>
          </a:p>
          <a:p>
            <a:endParaRPr lang="en-US" dirty="0"/>
          </a:p>
        </p:txBody>
      </p:sp>
    </p:spTree>
    <p:extLst>
      <p:ext uri="{BB962C8B-B14F-4D97-AF65-F5344CB8AC3E}">
        <p14:creationId xmlns:p14="http://schemas.microsoft.com/office/powerpoint/2010/main" val="2994394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651D8-F641-0940-A0FC-7FA8B4FCDE49}"/>
              </a:ext>
            </a:extLst>
          </p:cNvPr>
          <p:cNvSpPr txBox="1"/>
          <p:nvPr/>
        </p:nvSpPr>
        <p:spPr>
          <a:xfrm>
            <a:off x="190500" y="266700"/>
            <a:ext cx="11468100" cy="6771084"/>
          </a:xfrm>
          <a:prstGeom prst="rect">
            <a:avLst/>
          </a:prstGeom>
          <a:noFill/>
        </p:spPr>
        <p:txBody>
          <a:bodyPr wrap="square" rtlCol="0">
            <a:spAutoFit/>
          </a:bodyPr>
          <a:lstStyle/>
          <a:p>
            <a:r>
              <a:rPr lang="en-US" sz="2800" b="1" dirty="0"/>
              <a:t>IMPACT ON MENTAL AND PHYSICAL WELL-BEING</a:t>
            </a:r>
          </a:p>
          <a:p>
            <a:pPr marL="457200" indent="-457200">
              <a:buFont typeface="Wingdings" pitchFamily="2" charset="2"/>
              <a:buChar char="Ø"/>
            </a:pPr>
            <a:r>
              <a:rPr lang="en-US" sz="2800" dirty="0"/>
              <a:t>ANXIETY</a:t>
            </a:r>
          </a:p>
          <a:p>
            <a:pPr marL="457200" indent="-457200">
              <a:buFont typeface="Wingdings" pitchFamily="2" charset="2"/>
              <a:buChar char="Ø"/>
            </a:pPr>
            <a:r>
              <a:rPr lang="en-US" sz="2800" dirty="0"/>
              <a:t>DEPRESSION</a:t>
            </a:r>
          </a:p>
          <a:p>
            <a:pPr marL="457200" indent="-457200">
              <a:buFont typeface="Wingdings" pitchFamily="2" charset="2"/>
              <a:buChar char="Ø"/>
            </a:pPr>
            <a:r>
              <a:rPr lang="en-US" sz="2800" dirty="0"/>
              <a:t>STRESS REDUCTION</a:t>
            </a:r>
          </a:p>
          <a:p>
            <a:pPr marL="457200" indent="-457200">
              <a:buFont typeface="Wingdings" pitchFamily="2" charset="2"/>
              <a:buChar char="Ø"/>
            </a:pPr>
            <a:r>
              <a:rPr lang="en-US" sz="2800" dirty="0"/>
              <a:t>HAPPINESS</a:t>
            </a:r>
          </a:p>
          <a:p>
            <a:pPr marL="457200" indent="-457200">
              <a:buFont typeface="Wingdings" pitchFamily="2" charset="2"/>
              <a:buChar char="Ø"/>
            </a:pPr>
            <a:r>
              <a:rPr lang="en-US" sz="2800" dirty="0"/>
              <a:t>REDUCTION IN RUMINATION, WORRY AND SELF-CRITICISM</a:t>
            </a:r>
          </a:p>
          <a:p>
            <a:pPr marL="457200" indent="-457200">
              <a:buFont typeface="Wingdings" pitchFamily="2" charset="2"/>
              <a:buChar char="Ø"/>
            </a:pPr>
            <a:r>
              <a:rPr lang="en-US" sz="2800" dirty="0"/>
              <a:t>INCREASES COMPASSION</a:t>
            </a:r>
          </a:p>
          <a:p>
            <a:pPr marL="457200" indent="-457200">
              <a:buFont typeface="Wingdings" pitchFamily="2" charset="2"/>
              <a:buChar char="Ø"/>
            </a:pPr>
            <a:r>
              <a:rPr lang="en-US" sz="2800" dirty="0"/>
              <a:t>DECREASES NON CONSTRUCTIVE HABITS AND SUPPORTS DEVELOPMENT     		OF MORE CONSTRUCTIVE ONES</a:t>
            </a:r>
          </a:p>
          <a:p>
            <a:pPr marL="457200" indent="-457200">
              <a:buFont typeface="Wingdings" pitchFamily="2" charset="2"/>
              <a:buChar char="Ø"/>
            </a:pPr>
            <a:r>
              <a:rPr lang="en-US" sz="2800" dirty="0"/>
              <a:t>ADDICTION</a:t>
            </a:r>
          </a:p>
          <a:p>
            <a:pPr marL="457200" indent="-457200">
              <a:buFont typeface="Wingdings" pitchFamily="2" charset="2"/>
              <a:buChar char="Ø"/>
            </a:pPr>
            <a:r>
              <a:rPr lang="en-US" sz="2800" dirty="0"/>
              <a:t>SYMPTOMS OF BURN-OUT-exhaustion, disconnection</a:t>
            </a:r>
          </a:p>
          <a:p>
            <a:endParaRPr lang="en-US" dirty="0"/>
          </a:p>
          <a:p>
            <a:r>
              <a:rPr lang="en-US" dirty="0"/>
              <a:t>Gross et al. 2004 J Psychosomatic Research 57:35-43; Khoury et al. 2013. Clin. Psychol Rev 33:763-71; Segal et al. 2010 Arch n Psychiatry 67 1256-64; Rowen et al. 2014 JAMA Psychiatry 71 547-556; </a:t>
            </a:r>
            <a:r>
              <a:rPr lang="en-US" dirty="0" err="1"/>
              <a:t>Goval</a:t>
            </a:r>
            <a:r>
              <a:rPr lang="en-US" dirty="0"/>
              <a:t> M et al. 20`4 JAMA intern Med 174:357-368</a:t>
            </a:r>
          </a:p>
          <a:p>
            <a:endParaRPr lang="en-US" dirty="0"/>
          </a:p>
          <a:p>
            <a:endParaRPr lang="en-US" dirty="0"/>
          </a:p>
          <a:p>
            <a:endParaRPr lang="en-US" dirty="0"/>
          </a:p>
        </p:txBody>
      </p:sp>
    </p:spTree>
    <p:extLst>
      <p:ext uri="{BB962C8B-B14F-4D97-AF65-F5344CB8AC3E}">
        <p14:creationId xmlns:p14="http://schemas.microsoft.com/office/powerpoint/2010/main" val="4229988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1DBE6-01C5-CD41-BAFA-210A3CF8CF1C}"/>
              </a:ext>
            </a:extLst>
          </p:cNvPr>
          <p:cNvSpPr txBox="1"/>
          <p:nvPr/>
        </p:nvSpPr>
        <p:spPr>
          <a:xfrm>
            <a:off x="708660" y="1485900"/>
            <a:ext cx="10058400" cy="3970318"/>
          </a:xfrm>
          <a:prstGeom prst="rect">
            <a:avLst/>
          </a:prstGeom>
          <a:noFill/>
        </p:spPr>
        <p:txBody>
          <a:bodyPr wrap="square" rtlCol="0">
            <a:spAutoFit/>
          </a:bodyPr>
          <a:lstStyle/>
          <a:p>
            <a:r>
              <a:rPr lang="en-US" sz="6000" b="1"/>
              <a:t>Start a Mindfulness Practice</a:t>
            </a:r>
          </a:p>
          <a:p>
            <a:endParaRPr lang="en-US" sz="4800"/>
          </a:p>
          <a:p>
            <a:r>
              <a:rPr lang="en-US" sz="4800"/>
              <a:t>One Breath</a:t>
            </a:r>
          </a:p>
          <a:p>
            <a:endParaRPr lang="en-US" sz="4800"/>
          </a:p>
          <a:p>
            <a:r>
              <a:rPr lang="en-US" sz="4800"/>
              <a:t>Two Feet</a:t>
            </a:r>
          </a:p>
        </p:txBody>
      </p:sp>
    </p:spTree>
    <p:extLst>
      <p:ext uri="{BB962C8B-B14F-4D97-AF65-F5344CB8AC3E}">
        <p14:creationId xmlns:p14="http://schemas.microsoft.com/office/powerpoint/2010/main" val="69183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3824D-4473-F642-A420-8CA4D5DACE3B}"/>
              </a:ext>
            </a:extLst>
          </p:cNvPr>
          <p:cNvSpPr>
            <a:spLocks noGrp="1"/>
          </p:cNvSpPr>
          <p:nvPr>
            <p:ph type="title"/>
          </p:nvPr>
        </p:nvSpPr>
        <p:spPr/>
        <p:txBody>
          <a:bodyPr>
            <a:normAutofit fontScale="90000"/>
          </a:bodyPr>
          <a:lstStyle/>
          <a:p>
            <a:r>
              <a:rPr lang="en-US" sz="6000" b="1" dirty="0"/>
              <a:t>FORMAL PRACTICES</a:t>
            </a:r>
            <a:br>
              <a:rPr lang="en-US" dirty="0"/>
            </a:br>
            <a:endParaRPr lang="en-US" dirty="0"/>
          </a:p>
        </p:txBody>
      </p:sp>
      <p:sp>
        <p:nvSpPr>
          <p:cNvPr id="4" name="Content Placeholder 3">
            <a:extLst>
              <a:ext uri="{FF2B5EF4-FFF2-40B4-BE49-F238E27FC236}">
                <a16:creationId xmlns:a16="http://schemas.microsoft.com/office/drawing/2014/main" id="{9A484311-C12D-E647-83A6-FF44F9AAA911}"/>
              </a:ext>
            </a:extLst>
          </p:cNvPr>
          <p:cNvSpPr>
            <a:spLocks noGrp="1"/>
          </p:cNvSpPr>
          <p:nvPr>
            <p:ph sz="half" idx="1"/>
          </p:nvPr>
        </p:nvSpPr>
        <p:spPr>
          <a:xfrm>
            <a:off x="838200" y="1825625"/>
            <a:ext cx="8957310" cy="4351338"/>
          </a:xfrm>
        </p:spPr>
        <p:txBody>
          <a:bodyPr>
            <a:noAutofit/>
          </a:bodyPr>
          <a:lstStyle/>
          <a:p>
            <a:pPr>
              <a:buFont typeface="Wingdings" pitchFamily="2" charset="2"/>
              <a:buChar char="Ø"/>
            </a:pPr>
            <a:r>
              <a:rPr lang="en-US" sz="4400" dirty="0"/>
              <a:t>BODY SCAN</a:t>
            </a:r>
          </a:p>
          <a:p>
            <a:pPr>
              <a:buFont typeface="Wingdings" pitchFamily="2" charset="2"/>
              <a:buChar char="Ø"/>
            </a:pPr>
            <a:r>
              <a:rPr lang="en-US" sz="4400" dirty="0"/>
              <a:t>SITTING MEDITATION</a:t>
            </a:r>
          </a:p>
          <a:p>
            <a:pPr>
              <a:buFont typeface="Wingdings" pitchFamily="2" charset="2"/>
              <a:buChar char="Ø"/>
            </a:pPr>
            <a:r>
              <a:rPr lang="en-US" sz="4400" dirty="0"/>
              <a:t>MINDFUL MOVEMENT YOGA</a:t>
            </a:r>
          </a:p>
          <a:p>
            <a:pPr>
              <a:buFont typeface="Wingdings" pitchFamily="2" charset="2"/>
              <a:buChar char="Ø"/>
            </a:pPr>
            <a:r>
              <a:rPr lang="en-US" sz="4400" dirty="0"/>
              <a:t>KINDNESS/FRIENDLINESS</a:t>
            </a:r>
          </a:p>
        </p:txBody>
      </p:sp>
    </p:spTree>
    <p:extLst>
      <p:ext uri="{BB962C8B-B14F-4D97-AF65-F5344CB8AC3E}">
        <p14:creationId xmlns:p14="http://schemas.microsoft.com/office/powerpoint/2010/main" val="98238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5535A-47F3-C744-9ABD-0019D0BCDFF7}"/>
              </a:ext>
            </a:extLst>
          </p:cNvPr>
          <p:cNvSpPr txBox="1"/>
          <p:nvPr/>
        </p:nvSpPr>
        <p:spPr>
          <a:xfrm>
            <a:off x="332509" y="0"/>
            <a:ext cx="11617037" cy="7879080"/>
          </a:xfrm>
          <a:prstGeom prst="rect">
            <a:avLst/>
          </a:prstGeom>
          <a:noFill/>
        </p:spPr>
        <p:txBody>
          <a:bodyPr wrap="square" rtlCol="0">
            <a:spAutoFit/>
          </a:bodyPr>
          <a:lstStyle/>
          <a:p>
            <a:pPr algn="ctr"/>
            <a:r>
              <a:rPr lang="en-US" sz="3800" b="1" u="sng" dirty="0"/>
              <a:t>Credentials</a:t>
            </a:r>
          </a:p>
          <a:p>
            <a:pPr marL="571500" indent="-571500">
              <a:buFont typeface="Wingdings" pitchFamily="2" charset="2"/>
              <a:buChar char="Ø"/>
            </a:pPr>
            <a:r>
              <a:rPr lang="en-US" sz="3800" dirty="0"/>
              <a:t>Master’s Degree Education: Michigan State University</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Specialist Degree School Psychology: University Detroit/Mercy</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Michigan Certified School Psychologist </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Detroit Public Schools Community District 22 years</a:t>
            </a:r>
          </a:p>
          <a:p>
            <a:pPr marL="571500" indent="-571500">
              <a:buFont typeface="Wingdings" pitchFamily="2" charset="2"/>
              <a:buChar char="Ø"/>
            </a:pPr>
            <a:endParaRPr lang="en-US" sz="3800" dirty="0"/>
          </a:p>
          <a:p>
            <a:pPr marL="571500" indent="-571500">
              <a:buFont typeface="Wingdings" pitchFamily="2" charset="2"/>
              <a:buChar char="Ø"/>
            </a:pPr>
            <a:r>
              <a:rPr lang="en-US" sz="3800" dirty="0"/>
              <a:t>Worked in public education since 1993</a:t>
            </a:r>
          </a:p>
          <a:p>
            <a:endParaRPr lang="en-US" sz="4400" dirty="0"/>
          </a:p>
          <a:p>
            <a:endParaRPr lang="en-US" sz="4400" dirty="0"/>
          </a:p>
        </p:txBody>
      </p:sp>
    </p:spTree>
    <p:extLst>
      <p:ext uri="{BB962C8B-B14F-4D97-AF65-F5344CB8AC3E}">
        <p14:creationId xmlns:p14="http://schemas.microsoft.com/office/powerpoint/2010/main" val="169142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3AF7-C42D-0E48-AC78-4D863957BBC9}"/>
              </a:ext>
            </a:extLst>
          </p:cNvPr>
          <p:cNvSpPr>
            <a:spLocks noGrp="1"/>
          </p:cNvSpPr>
          <p:nvPr>
            <p:ph type="title"/>
          </p:nvPr>
        </p:nvSpPr>
        <p:spPr/>
        <p:txBody>
          <a:bodyPr>
            <a:normAutofit/>
          </a:bodyPr>
          <a:lstStyle/>
          <a:p>
            <a:pPr algn="ctr"/>
            <a:r>
              <a:rPr lang="en-US" sz="5400" b="1" dirty="0"/>
              <a:t>INFORMAL PRACTICES</a:t>
            </a:r>
          </a:p>
        </p:txBody>
      </p:sp>
      <p:sp>
        <p:nvSpPr>
          <p:cNvPr id="3" name="Content Placeholder 2">
            <a:extLst>
              <a:ext uri="{FF2B5EF4-FFF2-40B4-BE49-F238E27FC236}">
                <a16:creationId xmlns:a16="http://schemas.microsoft.com/office/drawing/2014/main" id="{6432FD7A-D845-B645-916E-FAF5FA6CDB26}"/>
              </a:ext>
            </a:extLst>
          </p:cNvPr>
          <p:cNvSpPr>
            <a:spLocks noGrp="1"/>
          </p:cNvSpPr>
          <p:nvPr>
            <p:ph sz="half" idx="1"/>
          </p:nvPr>
        </p:nvSpPr>
        <p:spPr>
          <a:xfrm>
            <a:off x="114300" y="1825625"/>
            <a:ext cx="11921490" cy="4351338"/>
          </a:xfrm>
        </p:spPr>
        <p:txBody>
          <a:bodyPr>
            <a:normAutofit/>
          </a:bodyPr>
          <a:lstStyle/>
          <a:p>
            <a:endParaRPr lang="en-US" sz="4800" dirty="0"/>
          </a:p>
          <a:p>
            <a:pPr>
              <a:buFont typeface="Wingdings" pitchFamily="2" charset="2"/>
              <a:buChar char="Ø"/>
            </a:pPr>
            <a:r>
              <a:rPr lang="en-US" sz="4800" dirty="0"/>
              <a:t>What’s Happening Now</a:t>
            </a:r>
          </a:p>
          <a:p>
            <a:pPr>
              <a:buFont typeface="Wingdings" pitchFamily="2" charset="2"/>
              <a:buChar char="Ø"/>
            </a:pPr>
            <a:endParaRPr lang="en-US" sz="4800" dirty="0"/>
          </a:p>
          <a:p>
            <a:pPr>
              <a:buFont typeface="Wingdings" pitchFamily="2" charset="2"/>
              <a:buChar char="Ø"/>
            </a:pPr>
            <a:r>
              <a:rPr lang="en-US" sz="4800" dirty="0"/>
              <a:t>Intentionally attending to daily experiences</a:t>
            </a:r>
          </a:p>
        </p:txBody>
      </p:sp>
    </p:spTree>
    <p:extLst>
      <p:ext uri="{BB962C8B-B14F-4D97-AF65-F5344CB8AC3E}">
        <p14:creationId xmlns:p14="http://schemas.microsoft.com/office/powerpoint/2010/main" val="3969508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F0A8-070A-3943-A384-F704996EB0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2CDEB-2186-8F49-A732-E2B7D832DC42}"/>
              </a:ext>
            </a:extLst>
          </p:cNvPr>
          <p:cNvSpPr>
            <a:spLocks noGrp="1"/>
          </p:cNvSpPr>
          <p:nvPr>
            <p:ph idx="1"/>
          </p:nvPr>
        </p:nvSpPr>
        <p:spPr/>
        <p:txBody>
          <a:bodyPr>
            <a:normAutofit/>
          </a:bodyPr>
          <a:lstStyle/>
          <a:p>
            <a:pPr marL="0" indent="0" algn="ctr">
              <a:buNone/>
            </a:pPr>
            <a:r>
              <a:rPr lang="en-US" sz="6600"/>
              <a:t>MEDITATION IS TO MINDFULNESS </a:t>
            </a:r>
          </a:p>
          <a:p>
            <a:pPr marL="0" indent="0" algn="ctr">
              <a:buNone/>
            </a:pPr>
            <a:r>
              <a:rPr lang="en-US" sz="6600"/>
              <a:t>AS EXERCISE IS TO FITTNESS</a:t>
            </a:r>
          </a:p>
        </p:txBody>
      </p:sp>
    </p:spTree>
    <p:extLst>
      <p:ext uri="{BB962C8B-B14F-4D97-AF65-F5344CB8AC3E}">
        <p14:creationId xmlns:p14="http://schemas.microsoft.com/office/powerpoint/2010/main" val="1096643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926E-D109-AC4D-B42B-ACF441FDCF3A}"/>
              </a:ext>
            </a:extLst>
          </p:cNvPr>
          <p:cNvSpPr>
            <a:spLocks noGrp="1"/>
          </p:cNvSpPr>
          <p:nvPr>
            <p:ph type="title"/>
          </p:nvPr>
        </p:nvSpPr>
        <p:spPr>
          <a:xfrm>
            <a:off x="1175512" y="274320"/>
            <a:ext cx="9792208" cy="1298448"/>
          </a:xfrm>
        </p:spPr>
        <p:txBody>
          <a:bodyPr>
            <a:normAutofit/>
          </a:bodyPr>
          <a:lstStyle/>
          <a:p>
            <a:pPr algn="ctr"/>
            <a:r>
              <a:rPr lang="en-US" b="1">
                <a:solidFill>
                  <a:schemeClr val="tx1"/>
                </a:solidFill>
              </a:rPr>
              <a:t>MINDFULNESS PRACTICE</a:t>
            </a:r>
          </a:p>
        </p:txBody>
      </p:sp>
      <p:sp>
        <p:nvSpPr>
          <p:cNvPr id="3" name="Content Placeholder 2">
            <a:extLst>
              <a:ext uri="{FF2B5EF4-FFF2-40B4-BE49-F238E27FC236}">
                <a16:creationId xmlns:a16="http://schemas.microsoft.com/office/drawing/2014/main" id="{5C891420-608C-3D42-816F-B23463B3E37D}"/>
              </a:ext>
            </a:extLst>
          </p:cNvPr>
          <p:cNvSpPr>
            <a:spLocks noGrp="1"/>
          </p:cNvSpPr>
          <p:nvPr>
            <p:ph idx="1"/>
          </p:nvPr>
        </p:nvSpPr>
        <p:spPr>
          <a:xfrm>
            <a:off x="1175512" y="1436914"/>
            <a:ext cx="9792208" cy="5146766"/>
          </a:xfrm>
        </p:spPr>
        <p:txBody>
          <a:bodyPr>
            <a:normAutofit fontScale="92500" lnSpcReduction="10000"/>
          </a:bodyPr>
          <a:lstStyle/>
          <a:p>
            <a:pPr>
              <a:buFont typeface="Wingdings" pitchFamily="2" charset="2"/>
              <a:buChar char="Ø"/>
            </a:pPr>
            <a:r>
              <a:rPr lang="en-US" sz="3600" dirty="0"/>
              <a:t>The core of the task:  getting people to inhabit the present moment in a state of </a:t>
            </a:r>
            <a:r>
              <a:rPr lang="en-US" sz="3600" b="1" dirty="0"/>
              <a:t>being</a:t>
            </a:r>
            <a:r>
              <a:rPr lang="en-US" sz="3600" dirty="0"/>
              <a:t>.</a:t>
            </a:r>
          </a:p>
          <a:p>
            <a:pPr>
              <a:buFont typeface="Wingdings" pitchFamily="2" charset="2"/>
              <a:buChar char="Ø"/>
            </a:pPr>
            <a:endParaRPr lang="en-US" sz="3600" dirty="0"/>
          </a:p>
          <a:p>
            <a:pPr>
              <a:buFont typeface="Wingdings" pitchFamily="2" charset="2"/>
              <a:buChar char="Ø"/>
            </a:pPr>
            <a:r>
              <a:rPr lang="en-US" sz="3600" dirty="0"/>
              <a:t>People have been trying to protect themselves from stress, anxiety, fears and worries: they need instead to cultivate an </a:t>
            </a:r>
            <a:r>
              <a:rPr lang="en-US" sz="3600" b="1" dirty="0"/>
              <a:t>accepting</a:t>
            </a:r>
            <a:r>
              <a:rPr lang="en-US" sz="3600" dirty="0"/>
              <a:t>, </a:t>
            </a:r>
            <a:r>
              <a:rPr lang="en-US" sz="3600" b="1" dirty="0"/>
              <a:t>letting go</a:t>
            </a:r>
            <a:r>
              <a:rPr lang="en-US" sz="3600" dirty="0"/>
              <a:t>, </a:t>
            </a:r>
            <a:r>
              <a:rPr lang="en-US" sz="3600" b="1" dirty="0"/>
              <a:t>non-judgmental</a:t>
            </a:r>
            <a:r>
              <a:rPr lang="en-US" sz="3600" dirty="0"/>
              <a:t>, and </a:t>
            </a:r>
            <a:r>
              <a:rPr lang="en-US" sz="3600" b="1" dirty="0"/>
              <a:t>compassionate</a:t>
            </a:r>
            <a:r>
              <a:rPr lang="en-US" sz="3600" dirty="0"/>
              <a:t> </a:t>
            </a:r>
            <a:r>
              <a:rPr lang="en-US" sz="3600" b="1" dirty="0"/>
              <a:t>attitude</a:t>
            </a:r>
            <a:r>
              <a:rPr lang="en-US" sz="3600" dirty="0"/>
              <a:t>.</a:t>
            </a:r>
          </a:p>
          <a:p>
            <a:pPr>
              <a:buFont typeface="Wingdings" pitchFamily="2" charset="2"/>
              <a:buChar char="Ø"/>
            </a:pPr>
            <a:endParaRPr lang="en-US" sz="3600" dirty="0"/>
          </a:p>
          <a:p>
            <a:pPr>
              <a:buFont typeface="Wingdings" pitchFamily="2" charset="2"/>
              <a:buChar char="Ø"/>
            </a:pPr>
            <a:r>
              <a:rPr lang="en-US" sz="3600" dirty="0"/>
              <a:t>Helping people learn how to cultivate</a:t>
            </a:r>
            <a:r>
              <a:rPr lang="en-US" sz="3600" b="1" dirty="0"/>
              <a:t> presence</a:t>
            </a:r>
            <a:r>
              <a:rPr lang="en-US" sz="3600" dirty="0"/>
              <a:t>, </a:t>
            </a:r>
            <a:r>
              <a:rPr lang="en-US" sz="3600" b="1" dirty="0"/>
              <a:t>awareness</a:t>
            </a:r>
            <a:r>
              <a:rPr lang="en-US" sz="3600" dirty="0"/>
              <a:t>, and </a:t>
            </a:r>
            <a:r>
              <a:rPr lang="en-US" sz="3600" b="1" dirty="0"/>
              <a:t>connectivity</a:t>
            </a:r>
            <a:r>
              <a:rPr lang="en-US" sz="3600" dirty="0"/>
              <a:t> through formal and informal practices.</a:t>
            </a:r>
          </a:p>
          <a:p>
            <a:endParaRPr lang="en-US" dirty="0"/>
          </a:p>
          <a:p>
            <a:endParaRPr lang="en-US" dirty="0"/>
          </a:p>
        </p:txBody>
      </p:sp>
    </p:spTree>
    <p:extLst>
      <p:ext uri="{BB962C8B-B14F-4D97-AF65-F5344CB8AC3E}">
        <p14:creationId xmlns:p14="http://schemas.microsoft.com/office/powerpoint/2010/main" val="267464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6177-5484-5440-9205-146909969761}"/>
              </a:ext>
            </a:extLst>
          </p:cNvPr>
          <p:cNvSpPr>
            <a:spLocks noGrp="1"/>
          </p:cNvSpPr>
          <p:nvPr>
            <p:ph type="title"/>
          </p:nvPr>
        </p:nvSpPr>
        <p:spPr>
          <a:xfrm>
            <a:off x="838200" y="365126"/>
            <a:ext cx="10515600" cy="705686"/>
          </a:xfrm>
        </p:spPr>
        <p:txBody>
          <a:bodyPr/>
          <a:lstStyle/>
          <a:p>
            <a:endParaRPr lang="en-US"/>
          </a:p>
        </p:txBody>
      </p:sp>
      <p:sp>
        <p:nvSpPr>
          <p:cNvPr id="3" name="Content Placeholder 2">
            <a:extLst>
              <a:ext uri="{FF2B5EF4-FFF2-40B4-BE49-F238E27FC236}">
                <a16:creationId xmlns:a16="http://schemas.microsoft.com/office/drawing/2014/main" id="{43FBB5A9-78C3-9A4E-8D22-9AEF29F51CB5}"/>
              </a:ext>
            </a:extLst>
          </p:cNvPr>
          <p:cNvSpPr>
            <a:spLocks noGrp="1"/>
          </p:cNvSpPr>
          <p:nvPr>
            <p:ph idx="1"/>
          </p:nvPr>
        </p:nvSpPr>
        <p:spPr>
          <a:xfrm>
            <a:off x="838200" y="1070811"/>
            <a:ext cx="10515600" cy="5106152"/>
          </a:xfrm>
        </p:spPr>
        <p:txBody>
          <a:bodyPr>
            <a:normAutofit/>
          </a:bodyPr>
          <a:lstStyle/>
          <a:p>
            <a:pPr marL="0" indent="0">
              <a:buNone/>
            </a:pPr>
            <a:endParaRPr lang="en-US"/>
          </a:p>
          <a:p>
            <a:pPr marL="0" indent="0">
              <a:buNone/>
            </a:pPr>
            <a:r>
              <a:rPr lang="en-US" sz="3900"/>
              <a:t>“Between stimulus and response there is a space.</a:t>
            </a:r>
          </a:p>
          <a:p>
            <a:pPr marL="0" indent="0">
              <a:buNone/>
            </a:pPr>
            <a:r>
              <a:rPr lang="en-US" sz="3900"/>
              <a:t>In that space is our power to choose our response.</a:t>
            </a:r>
          </a:p>
          <a:p>
            <a:pPr marL="0" indent="0">
              <a:buNone/>
            </a:pPr>
            <a:r>
              <a:rPr lang="en-US" sz="3900"/>
              <a:t>In our response lies our growth and our freedom.”</a:t>
            </a:r>
          </a:p>
          <a:p>
            <a:endParaRPr lang="en-US"/>
          </a:p>
          <a:p>
            <a:pPr marL="0" indent="0">
              <a:buNone/>
            </a:pPr>
            <a:r>
              <a:rPr lang="en-US"/>
              <a:t>-Victor Frankl</a:t>
            </a:r>
          </a:p>
          <a:p>
            <a:pPr marL="0" indent="0">
              <a:buNone/>
            </a:pPr>
            <a:endParaRPr lang="en-US"/>
          </a:p>
          <a:p>
            <a:pPr marL="0" indent="0">
              <a:buNone/>
            </a:pPr>
            <a:endParaRPr lang="en-US"/>
          </a:p>
        </p:txBody>
      </p:sp>
    </p:spTree>
    <p:extLst>
      <p:ext uri="{BB962C8B-B14F-4D97-AF65-F5344CB8AC3E}">
        <p14:creationId xmlns:p14="http://schemas.microsoft.com/office/powerpoint/2010/main" val="3630990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0F2608-EBF4-E343-AE76-09FA8F58F6CD}"/>
              </a:ext>
            </a:extLst>
          </p:cNvPr>
          <p:cNvSpPr>
            <a:spLocks noGrp="1"/>
          </p:cNvSpPr>
          <p:nvPr>
            <p:ph sz="half" idx="1"/>
          </p:nvPr>
        </p:nvSpPr>
        <p:spPr>
          <a:xfrm>
            <a:off x="190500" y="217169"/>
            <a:ext cx="5829300" cy="6321425"/>
          </a:xfrm>
        </p:spPr>
        <p:txBody>
          <a:bodyPr>
            <a:normAutofit fontScale="92500" lnSpcReduction="10000"/>
          </a:bodyPr>
          <a:lstStyle/>
          <a:p>
            <a:pPr marL="0" indent="0">
              <a:buNone/>
            </a:pPr>
            <a:endParaRPr lang="en-US" dirty="0"/>
          </a:p>
          <a:p>
            <a:pPr marL="0" indent="0">
              <a:buNone/>
            </a:pPr>
            <a:r>
              <a:rPr lang="en-US" sz="3600" b="1" dirty="0"/>
              <a:t>The Guest House </a:t>
            </a:r>
            <a:endParaRPr lang="en-US" sz="3600" dirty="0"/>
          </a:p>
          <a:p>
            <a:pPr marL="0" indent="0">
              <a:buNone/>
            </a:pPr>
            <a:r>
              <a:rPr lang="en-US" b="1" dirty="0"/>
              <a:t> </a:t>
            </a:r>
            <a:endParaRPr lang="en-US" dirty="0"/>
          </a:p>
          <a:p>
            <a:r>
              <a:rPr lang="en-US" dirty="0"/>
              <a:t>This being human is a guest-house.</a:t>
            </a:r>
            <a:br>
              <a:rPr lang="en-US" dirty="0"/>
            </a:br>
            <a:r>
              <a:rPr lang="en-US" dirty="0"/>
              <a:t>Every moment a new arrival.</a:t>
            </a:r>
          </a:p>
          <a:p>
            <a:endParaRPr lang="en-US" dirty="0"/>
          </a:p>
          <a:p>
            <a:r>
              <a:rPr lang="en-US" dirty="0"/>
              <a:t>A joy, a depression, a meanness,</a:t>
            </a:r>
            <a:br>
              <a:rPr lang="en-US" dirty="0"/>
            </a:br>
            <a:r>
              <a:rPr lang="en-US" dirty="0"/>
              <a:t>some momentary awareness comes</a:t>
            </a:r>
            <a:br>
              <a:rPr lang="en-US" dirty="0"/>
            </a:br>
            <a:r>
              <a:rPr lang="en-US" dirty="0"/>
              <a:t>as an unexpected visitor.</a:t>
            </a:r>
          </a:p>
          <a:p>
            <a:pPr marL="0" indent="0">
              <a:buNone/>
            </a:pPr>
            <a:r>
              <a:rPr lang="en-US" dirty="0"/>
              <a:t> </a:t>
            </a:r>
          </a:p>
          <a:p>
            <a:r>
              <a:rPr lang="en-US" dirty="0"/>
              <a:t>Welcome and entertain them all!</a:t>
            </a:r>
            <a:br>
              <a:rPr lang="en-US" dirty="0"/>
            </a:br>
            <a:r>
              <a:rPr lang="en-US" dirty="0"/>
              <a:t>Even if they're a crowd of sorrows,</a:t>
            </a:r>
            <a:br>
              <a:rPr lang="en-US" dirty="0"/>
            </a:br>
            <a:r>
              <a:rPr lang="en-US" dirty="0"/>
              <a:t>Who violently sweep your house</a:t>
            </a:r>
            <a:br>
              <a:rPr lang="en-US" dirty="0"/>
            </a:br>
            <a:r>
              <a:rPr lang="en-US" dirty="0"/>
              <a:t>empty of its furniture.</a:t>
            </a:r>
          </a:p>
          <a:p>
            <a:pPr marL="0" indent="0">
              <a:buNone/>
            </a:pPr>
            <a:r>
              <a:rPr lang="en-US" dirty="0"/>
              <a:t> </a:t>
            </a:r>
          </a:p>
          <a:p>
            <a:endParaRPr lang="en-US" dirty="0"/>
          </a:p>
        </p:txBody>
      </p:sp>
      <p:sp>
        <p:nvSpPr>
          <p:cNvPr id="5" name="Content Placeholder 4">
            <a:extLst>
              <a:ext uri="{FF2B5EF4-FFF2-40B4-BE49-F238E27FC236}">
                <a16:creationId xmlns:a16="http://schemas.microsoft.com/office/drawing/2014/main" id="{2284CEF3-615D-874F-BE60-41DDC490B88E}"/>
              </a:ext>
            </a:extLst>
          </p:cNvPr>
          <p:cNvSpPr>
            <a:spLocks noGrp="1"/>
          </p:cNvSpPr>
          <p:nvPr>
            <p:ph sz="half" idx="2"/>
          </p:nvPr>
        </p:nvSpPr>
        <p:spPr>
          <a:xfrm>
            <a:off x="6172200" y="319406"/>
            <a:ext cx="5829300" cy="6219188"/>
          </a:xfrm>
        </p:spPr>
        <p:txBody>
          <a:bodyPr>
            <a:normAutofit fontScale="92500" lnSpcReduction="10000"/>
          </a:bodyPr>
          <a:lstStyle/>
          <a:p>
            <a:r>
              <a:rPr lang="en-US"/>
              <a:t>still, treat each guest honorably.</a:t>
            </a:r>
            <a:br>
              <a:rPr lang="en-US"/>
            </a:br>
            <a:r>
              <a:rPr lang="en-US"/>
              <a:t>He may be clearing you</a:t>
            </a:r>
            <a:br>
              <a:rPr lang="en-US"/>
            </a:br>
            <a:r>
              <a:rPr lang="en-US"/>
              <a:t>out for some new delight.</a:t>
            </a:r>
          </a:p>
          <a:p>
            <a:pPr marL="0" indent="0">
              <a:buNone/>
            </a:pPr>
            <a:r>
              <a:rPr lang="en-US"/>
              <a:t> </a:t>
            </a:r>
          </a:p>
          <a:p>
            <a:r>
              <a:rPr lang="en-US"/>
              <a:t>The dark thought, the shame, the malice, meet them at the door laughing, and invite them in.</a:t>
            </a:r>
          </a:p>
          <a:p>
            <a:pPr marL="0" indent="0">
              <a:buNone/>
            </a:pPr>
            <a:r>
              <a:rPr lang="en-US"/>
              <a:t> </a:t>
            </a:r>
          </a:p>
          <a:p>
            <a:r>
              <a:rPr lang="en-US"/>
              <a:t>Be grateful for whoever comes,</a:t>
            </a:r>
            <a:br>
              <a:rPr lang="en-US"/>
            </a:br>
            <a:r>
              <a:rPr lang="en-US"/>
              <a:t>because each has been sent</a:t>
            </a:r>
            <a:br>
              <a:rPr lang="en-US"/>
            </a:br>
            <a:r>
              <a:rPr lang="en-US"/>
              <a:t>as a guide from within</a:t>
            </a:r>
          </a:p>
          <a:p>
            <a:endParaRPr lang="en-US"/>
          </a:p>
          <a:p>
            <a:r>
              <a:rPr lang="en-US"/>
              <a:t>-- </a:t>
            </a:r>
            <a:r>
              <a:rPr lang="en-US" err="1"/>
              <a:t>Jelaluddin</a:t>
            </a:r>
            <a:r>
              <a:rPr lang="en-US"/>
              <a:t> Rumi translation by Coleman Barks </a:t>
            </a:r>
          </a:p>
          <a:p>
            <a:endParaRPr lang="en-US"/>
          </a:p>
        </p:txBody>
      </p:sp>
    </p:spTree>
    <p:extLst>
      <p:ext uri="{BB962C8B-B14F-4D97-AF65-F5344CB8AC3E}">
        <p14:creationId xmlns:p14="http://schemas.microsoft.com/office/powerpoint/2010/main" val="1664134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668FD-BFD6-E042-B323-E3E36299B1F0}"/>
              </a:ext>
            </a:extLst>
          </p:cNvPr>
          <p:cNvSpPr txBox="1"/>
          <p:nvPr/>
        </p:nvSpPr>
        <p:spPr>
          <a:xfrm>
            <a:off x="2514600" y="0"/>
            <a:ext cx="6622862" cy="6817251"/>
          </a:xfrm>
          <a:prstGeom prst="rect">
            <a:avLst/>
          </a:prstGeom>
          <a:noFill/>
        </p:spPr>
        <p:txBody>
          <a:bodyPr wrap="square" rtlCol="0">
            <a:spAutoFit/>
          </a:bodyPr>
          <a:lstStyle/>
          <a:p>
            <a:r>
              <a:rPr lang="en-US" sz="2300" b="1">
                <a:hlinkClick r:id="rId2"/>
              </a:rPr>
              <a:t>Love After Love</a:t>
            </a:r>
            <a:r>
              <a:rPr lang="en-US" sz="2300" b="1"/>
              <a:t>- Derek </a:t>
            </a:r>
            <a:r>
              <a:rPr lang="en-US" sz="2300" b="1" err="1"/>
              <a:t>Walcot</a:t>
            </a:r>
            <a:endParaRPr lang="en-US" sz="2300"/>
          </a:p>
          <a:p>
            <a:r>
              <a:rPr lang="en-US" sz="2300"/>
              <a:t>The time will come</a:t>
            </a:r>
            <a:br>
              <a:rPr lang="en-US" sz="2300"/>
            </a:br>
            <a:r>
              <a:rPr lang="en-US" sz="2300"/>
              <a:t>when, with elation</a:t>
            </a:r>
            <a:br>
              <a:rPr lang="en-US" sz="2300"/>
            </a:br>
            <a:r>
              <a:rPr lang="en-US" sz="2300"/>
              <a:t>you will greet yourself arriving</a:t>
            </a:r>
            <a:br>
              <a:rPr lang="en-US" sz="2300"/>
            </a:br>
            <a:r>
              <a:rPr lang="en-US" sz="2300"/>
              <a:t>at your own door, in your own mirror</a:t>
            </a:r>
            <a:br>
              <a:rPr lang="en-US" sz="2300"/>
            </a:br>
            <a:r>
              <a:rPr lang="en-US" sz="2300"/>
              <a:t>and each will smile at the other's welcome,</a:t>
            </a:r>
            <a:br>
              <a:rPr lang="en-US" sz="2300"/>
            </a:br>
            <a:br>
              <a:rPr lang="en-US" sz="2300"/>
            </a:br>
            <a:r>
              <a:rPr lang="en-US" sz="2300"/>
              <a:t>and say, sit here. Eat.</a:t>
            </a:r>
            <a:br>
              <a:rPr lang="en-US" sz="2300"/>
            </a:br>
            <a:r>
              <a:rPr lang="en-US" sz="2300"/>
              <a:t>You will love again the stranger who was yourself.</a:t>
            </a:r>
            <a:br>
              <a:rPr lang="en-US" sz="2300"/>
            </a:br>
            <a:r>
              <a:rPr lang="en-US" sz="2300"/>
              <a:t>Give wine. Give bread. Give back your heart</a:t>
            </a:r>
            <a:br>
              <a:rPr lang="en-US" sz="2300"/>
            </a:br>
            <a:r>
              <a:rPr lang="en-US" sz="2300"/>
              <a:t>to itself, to the stranger who has loved you</a:t>
            </a:r>
            <a:br>
              <a:rPr lang="en-US" sz="2300"/>
            </a:br>
            <a:br>
              <a:rPr lang="en-US" sz="2300"/>
            </a:br>
            <a:r>
              <a:rPr lang="en-US" sz="2300"/>
              <a:t>all your life, whom you ignored</a:t>
            </a:r>
            <a:br>
              <a:rPr lang="en-US" sz="2300"/>
            </a:br>
            <a:r>
              <a:rPr lang="en-US" sz="2300"/>
              <a:t>for another, who knows you by heart.</a:t>
            </a:r>
            <a:br>
              <a:rPr lang="en-US" sz="2300"/>
            </a:br>
            <a:r>
              <a:rPr lang="en-US" sz="2300"/>
              <a:t>Take down the love letters from the bookshelf,</a:t>
            </a:r>
            <a:br>
              <a:rPr lang="en-US" sz="2300"/>
            </a:br>
            <a:br>
              <a:rPr lang="en-US" sz="2300"/>
            </a:br>
            <a:r>
              <a:rPr lang="en-US" sz="2300"/>
              <a:t>the photographs, the desperate notes,</a:t>
            </a:r>
            <a:br>
              <a:rPr lang="en-US" sz="2300"/>
            </a:br>
            <a:r>
              <a:rPr lang="en-US" sz="2300"/>
              <a:t>peel your own image from the mirror.</a:t>
            </a:r>
            <a:br>
              <a:rPr lang="en-US" sz="2300"/>
            </a:br>
            <a:r>
              <a:rPr lang="en-US" sz="2300"/>
              <a:t>Sit. Feast on your life.</a:t>
            </a:r>
          </a:p>
        </p:txBody>
      </p:sp>
    </p:spTree>
    <p:extLst>
      <p:ext uri="{BB962C8B-B14F-4D97-AF65-F5344CB8AC3E}">
        <p14:creationId xmlns:p14="http://schemas.microsoft.com/office/powerpoint/2010/main" val="4136717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95AE9-EBBC-9947-9154-163F54D347D1}"/>
              </a:ext>
            </a:extLst>
          </p:cNvPr>
          <p:cNvSpPr txBox="1"/>
          <p:nvPr/>
        </p:nvSpPr>
        <p:spPr>
          <a:xfrm>
            <a:off x="2244436" y="249382"/>
            <a:ext cx="7968407" cy="6832640"/>
          </a:xfrm>
          <a:prstGeom prst="rect">
            <a:avLst/>
          </a:prstGeom>
          <a:noFill/>
        </p:spPr>
        <p:txBody>
          <a:bodyPr wrap="square" rtlCol="0">
            <a:spAutoFit/>
          </a:bodyPr>
          <a:lstStyle/>
          <a:p>
            <a:r>
              <a:rPr lang="en-US" sz="2000" b="1" u="sng"/>
              <a:t>Your history is here inside your body </a:t>
            </a:r>
            <a:r>
              <a:rPr lang="en-US" sz="2000"/>
              <a:t>- Martha Elliot </a:t>
            </a:r>
          </a:p>
          <a:p>
            <a:r>
              <a:rPr lang="en-US" sz="2000"/>
              <a:t> </a:t>
            </a:r>
          </a:p>
          <a:p>
            <a:r>
              <a:rPr lang="en-US" sz="2000"/>
              <a:t>Your history is here inside your body. </a:t>
            </a:r>
          </a:p>
          <a:p>
            <a:r>
              <a:rPr lang="en-US" sz="2000"/>
              <a:t> </a:t>
            </a:r>
          </a:p>
          <a:p>
            <a:r>
              <a:rPr lang="en-US" sz="2000"/>
              <a:t>Your body is your storehouse </a:t>
            </a:r>
          </a:p>
          <a:p>
            <a:r>
              <a:rPr lang="en-US" sz="2000"/>
              <a:t> </a:t>
            </a:r>
          </a:p>
          <a:p>
            <a:r>
              <a:rPr lang="en-US" sz="2000"/>
              <a:t>Of learnings, feelings, thoughts, and experiences. </a:t>
            </a:r>
          </a:p>
          <a:p>
            <a:r>
              <a:rPr lang="en-US" sz="2000"/>
              <a:t> </a:t>
            </a:r>
          </a:p>
          <a:p>
            <a:r>
              <a:rPr lang="en-US" sz="2000"/>
              <a:t>Only waiting to be invited to reveal your treasures to yourself. </a:t>
            </a:r>
          </a:p>
          <a:p>
            <a:r>
              <a:rPr lang="en-US" sz="2000"/>
              <a:t> </a:t>
            </a:r>
          </a:p>
          <a:p>
            <a:r>
              <a:rPr lang="en-US" sz="2000"/>
              <a:t>Help yourself. </a:t>
            </a:r>
          </a:p>
          <a:p>
            <a:r>
              <a:rPr lang="en-US" sz="2000"/>
              <a:t> </a:t>
            </a:r>
          </a:p>
          <a:p>
            <a:r>
              <a:rPr lang="en-US" sz="2000"/>
              <a:t>As you let the learning emerge and take shape, you can </a:t>
            </a:r>
          </a:p>
          <a:p>
            <a:r>
              <a:rPr lang="en-US" sz="2000"/>
              <a:t> </a:t>
            </a:r>
          </a:p>
          <a:p>
            <a:r>
              <a:rPr lang="en-US" sz="2000"/>
              <a:t>Appreciate the wisdom of the body. </a:t>
            </a:r>
          </a:p>
          <a:p>
            <a:r>
              <a:rPr lang="en-US" sz="2000"/>
              <a:t> </a:t>
            </a:r>
          </a:p>
          <a:p>
            <a:r>
              <a:rPr lang="en-US" sz="2000"/>
              <a:t>Each cell alive with spirit, emotion, and intelligence. </a:t>
            </a:r>
          </a:p>
          <a:p>
            <a:r>
              <a:rPr lang="en-US" sz="2000"/>
              <a:t> </a:t>
            </a:r>
          </a:p>
          <a:p>
            <a:r>
              <a:rPr lang="en-US" sz="2000"/>
              <a:t>Ready to help you at any moment, </a:t>
            </a:r>
          </a:p>
          <a:p>
            <a:r>
              <a:rPr lang="en-US" sz="2000"/>
              <a:t> </a:t>
            </a:r>
          </a:p>
          <a:p>
            <a:r>
              <a:rPr lang="en-US" sz="2000"/>
              <a:t>always with you and for you.</a:t>
            </a:r>
          </a:p>
          <a:p>
            <a:r>
              <a:rPr lang="en-US"/>
              <a:t> </a:t>
            </a:r>
          </a:p>
        </p:txBody>
      </p:sp>
    </p:spTree>
    <p:extLst>
      <p:ext uri="{BB962C8B-B14F-4D97-AF65-F5344CB8AC3E}">
        <p14:creationId xmlns:p14="http://schemas.microsoft.com/office/powerpoint/2010/main" val="3740543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FEE9D-0E99-C04B-9C23-B7467B6F75C8}"/>
              </a:ext>
            </a:extLst>
          </p:cNvPr>
          <p:cNvSpPr txBox="1"/>
          <p:nvPr/>
        </p:nvSpPr>
        <p:spPr>
          <a:xfrm>
            <a:off x="342901" y="257175"/>
            <a:ext cx="10015538" cy="6494085"/>
          </a:xfrm>
          <a:prstGeom prst="rect">
            <a:avLst/>
          </a:prstGeom>
          <a:noFill/>
        </p:spPr>
        <p:txBody>
          <a:bodyPr wrap="square" rtlCol="0">
            <a:spAutoFit/>
          </a:bodyPr>
          <a:lstStyle/>
          <a:p>
            <a:r>
              <a:rPr lang="en-US" sz="3200" dirty="0"/>
              <a:t>I began this journey as a way of reducing stress and anxiety in my life.  I knew it was a class focused on mindfulness practice, but really was not sure what to expect.  I had a vision of learning how to bring awareness to myself, to my faults, and my weaknesses.  I wanted to be able to overcome my fears, anxieties, and bad habits and build on my strengths.  Each class brought a new level of awareness to who I was as a human being.  My inner being grew stronger with each class and I looked forward to what the next class would bring to my inner peace, strength, and well-being.  The class exceeded any expectations that I originally had.  I feel I have grown and recognize a shift in mindset that will take me a long way.  (</a:t>
            </a:r>
            <a:r>
              <a:rPr lang="en-US" sz="3200"/>
              <a:t>School Psychologist)</a:t>
            </a:r>
            <a:endParaRPr lang="en-US" sz="3200" dirty="0"/>
          </a:p>
        </p:txBody>
      </p:sp>
    </p:spTree>
    <p:extLst>
      <p:ext uri="{BB962C8B-B14F-4D97-AF65-F5344CB8AC3E}">
        <p14:creationId xmlns:p14="http://schemas.microsoft.com/office/powerpoint/2010/main" val="309016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50FD35-7DE4-484A-821E-57F4A7BC9971}"/>
              </a:ext>
            </a:extLst>
          </p:cNvPr>
          <p:cNvSpPr txBox="1"/>
          <p:nvPr/>
        </p:nvSpPr>
        <p:spPr>
          <a:xfrm>
            <a:off x="1691014" y="1653436"/>
            <a:ext cx="9381995" cy="3416320"/>
          </a:xfrm>
          <a:prstGeom prst="rect">
            <a:avLst/>
          </a:prstGeom>
          <a:noFill/>
        </p:spPr>
        <p:txBody>
          <a:bodyPr wrap="square" rtlCol="0">
            <a:spAutoFit/>
          </a:bodyPr>
          <a:lstStyle/>
          <a:p>
            <a:r>
              <a:rPr lang="en-US" sz="3600"/>
              <a:t>The mindfulness course has been a life changer in a number of ways. Being able to bring awareness to myself during stressful times has allowed me to move away from the distorted thoughts and anxiety to a sense of calm and peace that helps me get through it. (School Social Worker)</a:t>
            </a:r>
          </a:p>
        </p:txBody>
      </p:sp>
    </p:spTree>
    <p:extLst>
      <p:ext uri="{BB962C8B-B14F-4D97-AF65-F5344CB8AC3E}">
        <p14:creationId xmlns:p14="http://schemas.microsoft.com/office/powerpoint/2010/main" val="4054277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D2A14D-47D6-9148-877F-C1CC1B395F3B}"/>
              </a:ext>
            </a:extLst>
          </p:cNvPr>
          <p:cNvSpPr txBox="1"/>
          <p:nvPr/>
        </p:nvSpPr>
        <p:spPr>
          <a:xfrm>
            <a:off x="166256" y="0"/>
            <a:ext cx="11842172" cy="6186309"/>
          </a:xfrm>
          <a:prstGeom prst="rect">
            <a:avLst/>
          </a:prstGeom>
          <a:noFill/>
        </p:spPr>
        <p:txBody>
          <a:bodyPr wrap="square" rtlCol="0">
            <a:spAutoFit/>
          </a:bodyPr>
          <a:lstStyle/>
          <a:p>
            <a:r>
              <a:rPr lang="en-US" sz="3600" dirty="0"/>
              <a:t>I’ve learned that my mind has been all over the place (wandering) for so long and I don’t know how I got this way.  It’s a subtle path to insanity/destruction.  Mindfulness helps me be the person I’ve been desiring for years.  I’ve been looking for my religious beliefs/practice to bring about this change.  However, I’m finding more calmness, connection to something greater during the mindful practice.  Blending mindfulness with my religious beliefs brings more fulfillment, than religion only.  It feels like the missing piece.  Up until this point, my religious practice has felt incomplete to me.  It’s completed! (Army Captain)</a:t>
            </a:r>
          </a:p>
        </p:txBody>
      </p:sp>
    </p:spTree>
    <p:extLst>
      <p:ext uri="{BB962C8B-B14F-4D97-AF65-F5344CB8AC3E}">
        <p14:creationId xmlns:p14="http://schemas.microsoft.com/office/powerpoint/2010/main" val="58200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A17B3-9097-7C4F-AD30-486CF61BE984}"/>
              </a:ext>
            </a:extLst>
          </p:cNvPr>
          <p:cNvSpPr txBox="1"/>
          <p:nvPr/>
        </p:nvSpPr>
        <p:spPr>
          <a:xfrm>
            <a:off x="400050" y="200025"/>
            <a:ext cx="11645162" cy="6481494"/>
          </a:xfrm>
          <a:prstGeom prst="rect">
            <a:avLst/>
          </a:prstGeom>
          <a:noFill/>
        </p:spPr>
        <p:txBody>
          <a:bodyPr wrap="square" rtlCol="0">
            <a:spAutoFit/>
          </a:bodyPr>
          <a:lstStyle/>
          <a:p>
            <a:pPr algn="ctr"/>
            <a:r>
              <a:rPr lang="en-US" sz="4000" b="1" u="sng" dirty="0"/>
              <a:t>Credentials</a:t>
            </a:r>
          </a:p>
          <a:p>
            <a:pPr marL="571500" indent="-571500">
              <a:buFont typeface="Wingdings" pitchFamily="2" charset="2"/>
              <a:buChar char="Ø"/>
            </a:pPr>
            <a:r>
              <a:rPr lang="en-US" sz="4000" dirty="0"/>
              <a:t>Mindfulness Practitioner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Mindfulness Center at Brown University</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Taught 41 eight-week cycles MBSR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Certified 500 participants in MBSR</a:t>
            </a:r>
          </a:p>
          <a:p>
            <a:pPr marL="571500" indent="-571500">
              <a:buFont typeface="Wingdings" pitchFamily="2" charset="2"/>
              <a:buChar char="Ø"/>
            </a:pPr>
            <a:endParaRPr lang="en-US" sz="4000" dirty="0"/>
          </a:p>
          <a:p>
            <a:pPr marL="571500" indent="-571500">
              <a:buFont typeface="Wingdings" pitchFamily="2" charset="2"/>
              <a:buChar char="Ø"/>
            </a:pPr>
            <a:r>
              <a:rPr lang="en-US" sz="4000" dirty="0"/>
              <a:t>Attended 6 retreats each five-seven days long</a:t>
            </a:r>
          </a:p>
        </p:txBody>
      </p:sp>
    </p:spTree>
    <p:extLst>
      <p:ext uri="{BB962C8B-B14F-4D97-AF65-F5344CB8AC3E}">
        <p14:creationId xmlns:p14="http://schemas.microsoft.com/office/powerpoint/2010/main" val="55602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50C0B-3C0B-D215-0915-454B6EC39B5C}"/>
              </a:ext>
            </a:extLst>
          </p:cNvPr>
          <p:cNvSpPr txBox="1"/>
          <p:nvPr/>
        </p:nvSpPr>
        <p:spPr>
          <a:xfrm>
            <a:off x="628650" y="285750"/>
            <a:ext cx="11187113" cy="3046988"/>
          </a:xfrm>
          <a:prstGeom prst="rect">
            <a:avLst/>
          </a:prstGeom>
          <a:noFill/>
        </p:spPr>
        <p:txBody>
          <a:bodyPr wrap="square" rtlCol="0">
            <a:spAutoFit/>
          </a:bodyPr>
          <a:lstStyle/>
          <a:p>
            <a:r>
              <a:rPr lang="en-US" sz="3200" dirty="0"/>
              <a:t>Mindfulness/MBSR training has touched every area of my life.</a:t>
            </a:r>
          </a:p>
          <a:p>
            <a:r>
              <a:rPr lang="en-US" sz="3200" dirty="0"/>
              <a:t>I feel like a house undergoing renovations to be the most hospitable and beautiful and loving house possible.  People like</a:t>
            </a:r>
          </a:p>
          <a:p>
            <a:r>
              <a:rPr lang="en-US" sz="3200" dirty="0"/>
              <a:t>coming over to this house to find space for themselves and to feel cared for.  I can have boundaries in this house so that I have</a:t>
            </a:r>
          </a:p>
          <a:p>
            <a:r>
              <a:rPr lang="en-US" sz="3200" dirty="0"/>
              <a:t>sacred space, silence and time to play.  (Speech Therapist)</a:t>
            </a:r>
          </a:p>
        </p:txBody>
      </p:sp>
    </p:spTree>
    <p:extLst>
      <p:ext uri="{BB962C8B-B14F-4D97-AF65-F5344CB8AC3E}">
        <p14:creationId xmlns:p14="http://schemas.microsoft.com/office/powerpoint/2010/main" val="848764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36A55-4360-B04A-B319-6A4E985D4B29}"/>
              </a:ext>
            </a:extLst>
          </p:cNvPr>
          <p:cNvSpPr txBox="1"/>
          <p:nvPr/>
        </p:nvSpPr>
        <p:spPr>
          <a:xfrm>
            <a:off x="785813" y="1571625"/>
            <a:ext cx="10186987" cy="4031873"/>
          </a:xfrm>
          <a:prstGeom prst="rect">
            <a:avLst/>
          </a:prstGeom>
          <a:noFill/>
        </p:spPr>
        <p:txBody>
          <a:bodyPr wrap="square" rtlCol="0">
            <a:spAutoFit/>
          </a:bodyPr>
          <a:lstStyle/>
          <a:p>
            <a:r>
              <a:rPr lang="en-US" sz="3200"/>
              <a:t>I am becoming aware of my habitual habit of focusing on the past or either focusing on the future and not being present.  I have asked myself what is in me that is uncomfortable with being here, being present and what  am I running away from by putting so much thought and energy to thoughts about what has happened in the past and what is going to happen in the future as opposed to being present.   (School Social Worker)</a:t>
            </a:r>
          </a:p>
        </p:txBody>
      </p:sp>
    </p:spTree>
    <p:extLst>
      <p:ext uri="{BB962C8B-B14F-4D97-AF65-F5344CB8AC3E}">
        <p14:creationId xmlns:p14="http://schemas.microsoft.com/office/powerpoint/2010/main" val="343105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AC5BAF-2BC9-254A-B410-72F76136F17F}"/>
              </a:ext>
            </a:extLst>
          </p:cNvPr>
          <p:cNvSpPr txBox="1"/>
          <p:nvPr/>
        </p:nvSpPr>
        <p:spPr>
          <a:xfrm>
            <a:off x="187036" y="1641764"/>
            <a:ext cx="10952019" cy="1938992"/>
          </a:xfrm>
          <a:prstGeom prst="rect">
            <a:avLst/>
          </a:prstGeom>
          <a:noFill/>
        </p:spPr>
        <p:txBody>
          <a:bodyPr wrap="square" rtlCol="0">
            <a:spAutoFit/>
          </a:bodyPr>
          <a:lstStyle/>
          <a:p>
            <a:r>
              <a:rPr lang="en-US" sz="4000" dirty="0"/>
              <a:t>I am the only one who is not freaking out during the </a:t>
            </a:r>
          </a:p>
          <a:p>
            <a:r>
              <a:rPr lang="en-US" sz="4000" dirty="0"/>
              <a:t>end of the school year IEP rush.  </a:t>
            </a:r>
          </a:p>
          <a:p>
            <a:r>
              <a:rPr lang="en-US" sz="4000" dirty="0"/>
              <a:t>(School Psychologist)</a:t>
            </a:r>
          </a:p>
        </p:txBody>
      </p:sp>
    </p:spTree>
    <p:extLst>
      <p:ext uri="{BB962C8B-B14F-4D97-AF65-F5344CB8AC3E}">
        <p14:creationId xmlns:p14="http://schemas.microsoft.com/office/powerpoint/2010/main" val="1716462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FB3CE3-4CDB-6641-832D-E887385A0A2B}"/>
              </a:ext>
            </a:extLst>
          </p:cNvPr>
          <p:cNvSpPr txBox="1"/>
          <p:nvPr/>
        </p:nvSpPr>
        <p:spPr>
          <a:xfrm>
            <a:off x="485775" y="1500188"/>
            <a:ext cx="10829925" cy="1754326"/>
          </a:xfrm>
          <a:prstGeom prst="rect">
            <a:avLst/>
          </a:prstGeom>
          <a:noFill/>
        </p:spPr>
        <p:txBody>
          <a:bodyPr wrap="square" rtlCol="0">
            <a:spAutoFit/>
          </a:bodyPr>
          <a:lstStyle/>
          <a:p>
            <a:r>
              <a:rPr lang="en-US" sz="3600"/>
              <a:t>My mindfulness practice has been a godsend through these turbulent times.  Thank you for spreading the practice.  (School Social Worker)</a:t>
            </a:r>
          </a:p>
        </p:txBody>
      </p:sp>
    </p:spTree>
    <p:extLst>
      <p:ext uri="{BB962C8B-B14F-4D97-AF65-F5344CB8AC3E}">
        <p14:creationId xmlns:p14="http://schemas.microsoft.com/office/powerpoint/2010/main" val="3225198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9C6E8-97EC-CB49-8B2E-D59507F0C7C5}"/>
              </a:ext>
            </a:extLst>
          </p:cNvPr>
          <p:cNvSpPr/>
          <p:nvPr/>
        </p:nvSpPr>
        <p:spPr>
          <a:xfrm>
            <a:off x="209550" y="0"/>
            <a:ext cx="11982450" cy="646331"/>
          </a:xfrm>
          <a:prstGeom prst="rect">
            <a:avLst/>
          </a:prstGeom>
        </p:spPr>
        <p:txBody>
          <a:bodyPr wrap="square">
            <a:spAutoFit/>
          </a:bodyPr>
          <a:lstStyle/>
          <a:p>
            <a:r>
              <a:rPr lang="en-US" sz="3600" b="1" u="sng" dirty="0">
                <a:latin typeface="Calibri" panose="020F0502020204030204" pitchFamily="34" charset="0"/>
                <a:ea typeface="Calibri" panose="020F0502020204030204" pitchFamily="34" charset="0"/>
                <a:cs typeface="Times New Roman" panose="02020603050405020304" pitchFamily="18" charset="0"/>
              </a:rPr>
              <a:t>MINDFULNESS RESOURCES HANDOUT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EB4ED5-9FEF-E042-B8C9-6D941EE5A2E7}"/>
              </a:ext>
            </a:extLst>
          </p:cNvPr>
          <p:cNvSpPr txBox="1"/>
          <p:nvPr/>
        </p:nvSpPr>
        <p:spPr>
          <a:xfrm>
            <a:off x="0" y="995006"/>
            <a:ext cx="11982450" cy="8156079"/>
          </a:xfrm>
          <a:prstGeom prst="rect">
            <a:avLst/>
          </a:prstGeom>
          <a:noFill/>
        </p:spPr>
        <p:txBody>
          <a:bodyPr wrap="square" rtlCol="0">
            <a:spAutoFit/>
          </a:bodyPr>
          <a:lstStyle/>
          <a:p>
            <a:r>
              <a:rPr lang="en-US" sz="2800" b="1" dirty="0"/>
              <a:t>A.  Mindfulness Practice Offered by Ali Turfe</a:t>
            </a:r>
          </a:p>
          <a:p>
            <a:r>
              <a:rPr lang="en-US" sz="2800" b="1" dirty="0"/>
              <a:t>1.  Mindfulness Practice Guided Group Meditation</a:t>
            </a:r>
            <a:endParaRPr lang="en-US" sz="2800" dirty="0"/>
          </a:p>
          <a:p>
            <a:r>
              <a:rPr lang="en-US" sz="2800" dirty="0"/>
              <a:t>     Monday-Friday 5:00am-5:30 </a:t>
            </a:r>
          </a:p>
          <a:p>
            <a:r>
              <a:rPr lang="en-US" sz="2800" dirty="0"/>
              <a:t>     Friday 8:30pm-9:00pm</a:t>
            </a:r>
          </a:p>
          <a:p>
            <a:r>
              <a:rPr lang="en-US" sz="2800" b="1" dirty="0"/>
              <a:t>2.  Mindfulness Movement Practice</a:t>
            </a:r>
          </a:p>
          <a:p>
            <a:r>
              <a:rPr lang="en-US" sz="2800" dirty="0"/>
              <a:t>     Saturday-Thursday 5:00-6:00pm</a:t>
            </a:r>
          </a:p>
          <a:p>
            <a:r>
              <a:rPr lang="en-US" sz="2800" dirty="0"/>
              <a:t>     </a:t>
            </a:r>
            <a:r>
              <a:rPr lang="en-US" sz="2800" b="1" i="1" dirty="0"/>
              <a:t>aliturfe429@gmail.com</a:t>
            </a:r>
          </a:p>
          <a:p>
            <a:endParaRPr lang="en-US" sz="2800" dirty="0"/>
          </a:p>
          <a:p>
            <a:r>
              <a:rPr lang="en-US" sz="2800" b="1" dirty="0"/>
              <a:t>B.  Mindfulness Organization</a:t>
            </a:r>
          </a:p>
          <a:p>
            <a:pPr marL="514350" indent="-514350">
              <a:buAutoNum type="arabicPeriod"/>
            </a:pPr>
            <a:r>
              <a:rPr lang="en-US" sz="2800" b="1" dirty="0"/>
              <a:t>Michigan Collaborative for Mindfulness in Education (MC4ME)</a:t>
            </a:r>
          </a:p>
          <a:p>
            <a:r>
              <a:rPr lang="en-US" sz="2800" dirty="0"/>
              <a:t>       www. MC4ME.org</a:t>
            </a:r>
          </a:p>
          <a:p>
            <a:r>
              <a:rPr lang="en-US" sz="2800" b="1" dirty="0"/>
              <a:t>2.  Ann Arbor Center for Mindfulness  </a:t>
            </a:r>
            <a:r>
              <a:rPr lang="en-US" sz="2800" b="1" dirty="0" err="1"/>
              <a:t>aacfm.org</a:t>
            </a:r>
            <a:endParaRPr lang="en-US" sz="2800" b="1" dirty="0"/>
          </a:p>
          <a:p>
            <a:r>
              <a:rPr lang="en-US" sz="2800" b="1" dirty="0"/>
              <a:t>3.  Grand Rapids CFM </a:t>
            </a:r>
            <a:r>
              <a:rPr lang="en-US" sz="2800" b="1" dirty="0" err="1"/>
              <a:t>grandrapidscenterformindfulness.com</a:t>
            </a:r>
            <a:endParaRPr lang="en-US" sz="2800" b="1" dirty="0"/>
          </a:p>
          <a:p>
            <a:endParaRPr lang="en-US" sz="3200" dirty="0"/>
          </a:p>
          <a:p>
            <a:endParaRPr lang="en-US" sz="3200" dirty="0"/>
          </a:p>
          <a:p>
            <a:endParaRPr lang="en-US" sz="3200" dirty="0"/>
          </a:p>
          <a:p>
            <a:endParaRPr lang="en-US" sz="3200" dirty="0"/>
          </a:p>
          <a:p>
            <a:endParaRPr lang="en-US" sz="3200" dirty="0"/>
          </a:p>
        </p:txBody>
      </p:sp>
      <p:sp>
        <p:nvSpPr>
          <p:cNvPr id="4" name="Slide Number Placeholder 3">
            <a:extLst>
              <a:ext uri="{FF2B5EF4-FFF2-40B4-BE49-F238E27FC236}">
                <a16:creationId xmlns:a16="http://schemas.microsoft.com/office/drawing/2014/main" id="{E6EEC52C-DC4C-EE43-833A-F188BD990658}"/>
              </a:ext>
            </a:extLst>
          </p:cNvPr>
          <p:cNvSpPr>
            <a:spLocks noGrp="1"/>
          </p:cNvSpPr>
          <p:nvPr>
            <p:ph type="sldNum" sz="quarter" idx="12"/>
          </p:nvPr>
        </p:nvSpPr>
        <p:spPr/>
        <p:txBody>
          <a:bodyPr/>
          <a:lstStyle/>
          <a:p>
            <a:fld id="{62A86D0C-19D3-3941-AB7C-71AB059B53B8}" type="slidenum">
              <a:rPr lang="en-US" smtClean="0"/>
              <a:t>54</a:t>
            </a:fld>
            <a:endParaRPr lang="en-US" dirty="0"/>
          </a:p>
        </p:txBody>
      </p:sp>
    </p:spTree>
    <p:extLst>
      <p:ext uri="{BB962C8B-B14F-4D97-AF65-F5344CB8AC3E}">
        <p14:creationId xmlns:p14="http://schemas.microsoft.com/office/powerpoint/2010/main" val="66812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65C0C-EB59-F748-9468-0DF8BECE52AB}"/>
              </a:ext>
            </a:extLst>
          </p:cNvPr>
          <p:cNvSpPr/>
          <p:nvPr/>
        </p:nvSpPr>
        <p:spPr>
          <a:xfrm>
            <a:off x="133350" y="266700"/>
            <a:ext cx="11868150" cy="6617196"/>
          </a:xfrm>
          <a:prstGeom prst="rect">
            <a:avLst/>
          </a:prstGeom>
        </p:spPr>
        <p:txBody>
          <a:bodyPr wrap="square">
            <a:spAutoFit/>
          </a:bodyPr>
          <a:lstStyle/>
          <a:p>
            <a:r>
              <a:rPr lang="en-US" sz="2800" b="1" u="sng" dirty="0">
                <a:latin typeface="Calibri" panose="020F0502020204030204" pitchFamily="34" charset="0"/>
                <a:ea typeface="Calibri" panose="020F0502020204030204" pitchFamily="34" charset="0"/>
                <a:cs typeface="Times New Roman" panose="02020603050405020304" pitchFamily="18" charset="0"/>
              </a:rPr>
              <a:t>MINDFULNESS RESOURCES HANDOUT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C.  Create a daily habit with Insight Timer</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  Get the App from your App Store</a:t>
            </a:r>
          </a:p>
          <a:p>
            <a:r>
              <a:rPr lang="en-US" dirty="0">
                <a:latin typeface="Calibri" panose="020F0502020204030204" pitchFamily="34" charset="0"/>
                <a:ea typeface="Calibri" panose="020F0502020204030204" pitchFamily="34" charset="0"/>
                <a:cs typeface="Times New Roman" panose="02020603050405020304" pitchFamily="18" charset="0"/>
              </a:rPr>
              <a:t>2.  Keep a record of your daily practice by</a:t>
            </a:r>
          </a:p>
          <a:p>
            <a:r>
              <a:rPr lang="en-US" dirty="0">
                <a:latin typeface="Calibri" panose="020F0502020204030204" pitchFamily="34" charset="0"/>
                <a:ea typeface="Calibri" panose="020F0502020204030204" pitchFamily="34" charset="0"/>
                <a:cs typeface="Times New Roman" panose="02020603050405020304" pitchFamily="18" charset="0"/>
              </a:rPr>
              <a:t>	-Using the timer application to practice without a recording</a:t>
            </a:r>
          </a:p>
          <a:p>
            <a:r>
              <a:rPr lang="en-US" dirty="0">
                <a:latin typeface="Calibri" panose="020F0502020204030204" pitchFamily="34" charset="0"/>
                <a:ea typeface="Calibri" panose="020F0502020204030204" pitchFamily="34" charset="0"/>
                <a:cs typeface="Times New Roman" panose="02020603050405020304" pitchFamily="18" charset="0"/>
              </a:rPr>
              <a:t>	-Enter the practices you do using Ruth’s recordings</a:t>
            </a:r>
          </a:p>
          <a:p>
            <a:r>
              <a:rPr lang="en-US" dirty="0">
                <a:latin typeface="Calibri" panose="020F0502020204030204" pitchFamily="34" charset="0"/>
                <a:ea typeface="Calibri" panose="020F0502020204030204" pitchFamily="34" charset="0"/>
                <a:cs typeface="Times New Roman" panose="02020603050405020304" pitchFamily="18" charset="0"/>
              </a:rPr>
              <a:t>	-Do a daily 1-6 minute meditation by:  Mark Williams, Tara Brach, </a:t>
            </a:r>
          </a:p>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Bodhipaksa</a:t>
            </a:r>
            <a:r>
              <a:rPr lang="en-US" dirty="0">
                <a:latin typeface="Calibri" panose="020F0502020204030204" pitchFamily="34" charset="0"/>
                <a:ea typeface="Calibri" panose="020F0502020204030204" pitchFamily="34" charset="0"/>
                <a:cs typeface="Times New Roman" panose="02020603050405020304" pitchFamily="18" charset="0"/>
              </a:rPr>
              <a:t>, Sharon </a:t>
            </a:r>
            <a:r>
              <a:rPr lang="en-US" dirty="0" err="1">
                <a:latin typeface="Calibri" panose="020F0502020204030204" pitchFamily="34" charset="0"/>
                <a:ea typeface="Calibri" panose="020F0502020204030204" pitchFamily="34" charset="0"/>
                <a:cs typeface="Times New Roman" panose="02020603050405020304" pitchFamily="18" charset="0"/>
              </a:rPr>
              <a:t>Salzberg</a:t>
            </a:r>
            <a:r>
              <a:rPr lang="en-US" dirty="0">
                <a:latin typeface="Calibri" panose="020F0502020204030204" pitchFamily="34" charset="0"/>
                <a:ea typeface="Calibri" panose="020F0502020204030204" pitchFamily="34" charset="0"/>
                <a:cs typeface="Times New Roman" panose="02020603050405020304" pitchFamily="18" charset="0"/>
              </a:rPr>
              <a:t>, Ruth Lerman</a:t>
            </a:r>
          </a:p>
          <a:p>
            <a:r>
              <a:rPr lang="en-US" dirty="0">
                <a:latin typeface="Calibri" panose="020F0502020204030204" pitchFamily="34" charset="0"/>
                <a:ea typeface="Calibri" panose="020F0502020204030204" pitchFamily="34" charset="0"/>
                <a:cs typeface="Times New Roman" panose="02020603050405020304" pitchFamily="18" charset="0"/>
              </a:rPr>
              <a:t>	-Explore for other recordings that suit you</a:t>
            </a:r>
          </a:p>
          <a:p>
            <a:r>
              <a:rPr lang="en-US" dirty="0">
                <a:latin typeface="Calibri" panose="020F0502020204030204" pitchFamily="34" charset="0"/>
                <a:ea typeface="Calibri" panose="020F0502020204030204" pitchFamily="34" charset="0"/>
                <a:cs typeface="Times New Roman" panose="02020603050405020304" pitchFamily="18" charset="0"/>
              </a:rPr>
              <a:t>3.  Watch your milestone- 1 for every 10 consecutive days of practice</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D.  Books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  </a:t>
            </a:r>
            <a:r>
              <a:rPr lang="en-US" b="1" u="sng" dirty="0">
                <a:latin typeface="Calibri" panose="020F0502020204030204" pitchFamily="34" charset="0"/>
                <a:ea typeface="Calibri" panose="020F0502020204030204" pitchFamily="34" charset="0"/>
                <a:cs typeface="Times New Roman" panose="02020603050405020304" pitchFamily="18" charset="0"/>
              </a:rPr>
              <a:t>Full Catastrophe Living-Jon Kabat-Zinn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2.  </a:t>
            </a:r>
            <a:r>
              <a:rPr lang="en-US" b="1" u="sng" dirty="0">
                <a:latin typeface="Calibri" panose="020F0502020204030204" pitchFamily="34" charset="0"/>
                <a:ea typeface="Calibri" panose="020F0502020204030204" pitchFamily="34" charset="0"/>
                <a:cs typeface="Times New Roman" panose="02020603050405020304" pitchFamily="18" charset="0"/>
              </a:rPr>
              <a:t>A Mindfulness-Based Reduction Workbook</a:t>
            </a:r>
            <a:r>
              <a:rPr lang="en-US" dirty="0">
                <a:latin typeface="Calibri" panose="020F0502020204030204" pitchFamily="34" charset="0"/>
                <a:ea typeface="Calibri" panose="020F0502020204030204" pitchFamily="34" charset="0"/>
                <a:cs typeface="Times New Roman" panose="02020603050405020304" pitchFamily="18" charset="0"/>
              </a:rPr>
              <a:t> Bob Stahl PhD, Elisha Goldstein PhD comes with CD or web links to 21 online guided meditations</a:t>
            </a:r>
          </a:p>
          <a:p>
            <a:r>
              <a:rPr lang="en-US" dirty="0">
                <a:latin typeface="Calibri" panose="020F0502020204030204" pitchFamily="34" charset="0"/>
                <a:ea typeface="Calibri" panose="020F0502020204030204" pitchFamily="34" charset="0"/>
                <a:cs typeface="Times New Roman" panose="02020603050405020304" pitchFamily="18" charset="0"/>
              </a:rPr>
              <a:t>3.  </a:t>
            </a:r>
            <a:r>
              <a:rPr lang="en-US" b="1" u="sng" dirty="0">
                <a:latin typeface="Calibri" panose="020F0502020204030204" pitchFamily="34" charset="0"/>
                <a:ea typeface="Calibri" panose="020F0502020204030204" pitchFamily="34" charset="0"/>
                <a:cs typeface="Times New Roman" panose="02020603050405020304" pitchFamily="18" charset="0"/>
              </a:rPr>
              <a:t>When Things Fall Apart-Pema Chodron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E.  Podcasts: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a:t>
            </a:r>
            <a:r>
              <a:rPr lang="en-US" b="1" dirty="0">
                <a:latin typeface="Calibri" panose="020F0502020204030204" pitchFamily="34" charset="0"/>
                <a:ea typeface="Calibri" panose="020F0502020204030204" pitchFamily="34" charset="0"/>
                <a:cs typeface="Times New Roman" panose="02020603050405020304" pitchFamily="18" charset="0"/>
              </a:rPr>
              <a:t>  Dan Harris </a:t>
            </a:r>
            <a:r>
              <a:rPr lang="en-US" dirty="0">
                <a:latin typeface="Calibri" panose="020F0502020204030204" pitchFamily="34" charset="0"/>
                <a:ea typeface="Calibri" panose="020F0502020204030204" pitchFamily="34" charset="0"/>
                <a:cs typeface="Times New Roman" panose="02020603050405020304" pitchFamily="18" charset="0"/>
              </a:rPr>
              <a:t>is a fidgety, skeptical ABC newsman who had a panic attack live on Good Morning America, which led him to meditation.  He wrote the bestselling book, “10% Happier,” and in the podcast, Dan talks with smart people about meditation</a:t>
            </a:r>
          </a:p>
          <a:p>
            <a:r>
              <a:rPr lang="en-US" dirty="0">
                <a:latin typeface="Calibri" panose="020F0502020204030204" pitchFamily="34" charset="0"/>
                <a:ea typeface="Calibri" panose="020F0502020204030204" pitchFamily="34" charset="0"/>
                <a:cs typeface="Times New Roman" panose="02020603050405020304" pitchFamily="18" charset="0"/>
              </a:rPr>
              <a:t>2.  </a:t>
            </a:r>
            <a:r>
              <a:rPr lang="en-US" b="1" dirty="0">
                <a:latin typeface="Calibri" panose="020F0502020204030204" pitchFamily="34" charset="0"/>
                <a:ea typeface="Calibri" panose="020F0502020204030204" pitchFamily="34" charset="0"/>
                <a:cs typeface="Times New Roman" panose="02020603050405020304" pitchFamily="18" charset="0"/>
              </a:rPr>
              <a:t>Ted Meissner</a:t>
            </a:r>
            <a:r>
              <a:rPr lang="en-US" dirty="0">
                <a:latin typeface="Calibri" panose="020F0502020204030204" pitchFamily="34" charset="0"/>
                <a:ea typeface="Calibri" panose="020F0502020204030204" pitchFamily="34" charset="0"/>
                <a:cs typeface="Times New Roman" panose="02020603050405020304" pitchFamily="18" charset="0"/>
              </a:rPr>
              <a:t>:  MBSR teacher interviews scientists, teachers and mindfulness practitioners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https://presentmomentmindfulness.com/category/podcast</a:t>
            </a:r>
            <a:r>
              <a:rPr lang="en-US" dirty="0">
                <a:latin typeface="Calibri" panose="020F0502020204030204" pitchFamily="34" charset="0"/>
                <a:ea typeface="Calibri" panose="020F0502020204030204" pitchFamily="34" charset="0"/>
                <a:cs typeface="Times New Roman" panose="02020603050405020304" pitchFamily="18" charset="0"/>
              </a:rPr>
              <a:t>.  He also offers an online MBSR course and wealth of resources on his website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https://presentmomentmindfulness.com/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03F183F-E606-3F4C-969F-CD0CA85BAFF6}"/>
              </a:ext>
            </a:extLst>
          </p:cNvPr>
          <p:cNvSpPr>
            <a:spLocks noGrp="1"/>
          </p:cNvSpPr>
          <p:nvPr>
            <p:ph type="sldNum" sz="quarter" idx="12"/>
          </p:nvPr>
        </p:nvSpPr>
        <p:spPr/>
        <p:txBody>
          <a:bodyPr/>
          <a:lstStyle/>
          <a:p>
            <a:fld id="{62A86D0C-19D3-3941-AB7C-71AB059B53B8}" type="slidenum">
              <a:rPr lang="en-US" smtClean="0"/>
              <a:t>55</a:t>
            </a:fld>
            <a:endParaRPr lang="en-US" dirty="0"/>
          </a:p>
        </p:txBody>
      </p:sp>
    </p:spTree>
    <p:extLst>
      <p:ext uri="{BB962C8B-B14F-4D97-AF65-F5344CB8AC3E}">
        <p14:creationId xmlns:p14="http://schemas.microsoft.com/office/powerpoint/2010/main" val="67528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815D76-C4A6-C439-ABCF-CC459AAADB09}"/>
              </a:ext>
            </a:extLst>
          </p:cNvPr>
          <p:cNvPicPr>
            <a:picLocks noChangeAspect="1"/>
          </p:cNvPicPr>
          <p:nvPr/>
        </p:nvPicPr>
        <p:blipFill>
          <a:blip r:embed="rId2"/>
          <a:stretch>
            <a:fillRect/>
          </a:stretch>
        </p:blipFill>
        <p:spPr>
          <a:xfrm>
            <a:off x="2800350" y="385762"/>
            <a:ext cx="6500813" cy="6172201"/>
          </a:xfrm>
          <a:prstGeom prst="rect">
            <a:avLst/>
          </a:prstGeom>
        </p:spPr>
      </p:pic>
    </p:spTree>
    <p:extLst>
      <p:ext uri="{BB962C8B-B14F-4D97-AF65-F5344CB8AC3E}">
        <p14:creationId xmlns:p14="http://schemas.microsoft.com/office/powerpoint/2010/main" val="3261661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BEC98-8279-89C8-0385-C452D7B62A9C}"/>
              </a:ext>
            </a:extLst>
          </p:cNvPr>
          <p:cNvPicPr>
            <a:picLocks noChangeAspect="1"/>
          </p:cNvPicPr>
          <p:nvPr/>
        </p:nvPicPr>
        <p:blipFill>
          <a:blip r:embed="rId2"/>
          <a:stretch>
            <a:fillRect/>
          </a:stretch>
        </p:blipFill>
        <p:spPr>
          <a:xfrm>
            <a:off x="2414588" y="0"/>
            <a:ext cx="6331094" cy="6858000"/>
          </a:xfrm>
          <a:prstGeom prst="rect">
            <a:avLst/>
          </a:prstGeom>
        </p:spPr>
      </p:pic>
    </p:spTree>
    <p:extLst>
      <p:ext uri="{BB962C8B-B14F-4D97-AF65-F5344CB8AC3E}">
        <p14:creationId xmlns:p14="http://schemas.microsoft.com/office/powerpoint/2010/main" val="1963603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95F7-8D40-B7F0-0614-DA08976821EE}"/>
              </a:ext>
            </a:extLst>
          </p:cNvPr>
          <p:cNvPicPr>
            <a:picLocks noChangeAspect="1"/>
          </p:cNvPicPr>
          <p:nvPr/>
        </p:nvPicPr>
        <p:blipFill>
          <a:blip r:embed="rId2"/>
          <a:stretch>
            <a:fillRect/>
          </a:stretch>
        </p:blipFill>
        <p:spPr>
          <a:xfrm>
            <a:off x="2957513" y="0"/>
            <a:ext cx="6343650" cy="6858000"/>
          </a:xfrm>
          <a:prstGeom prst="rect">
            <a:avLst/>
          </a:prstGeom>
        </p:spPr>
      </p:pic>
    </p:spTree>
    <p:extLst>
      <p:ext uri="{BB962C8B-B14F-4D97-AF65-F5344CB8AC3E}">
        <p14:creationId xmlns:p14="http://schemas.microsoft.com/office/powerpoint/2010/main" val="1662407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047B-0925-D041-BE80-72651E2A868A}"/>
              </a:ext>
            </a:extLst>
          </p:cNvPr>
          <p:cNvSpPr>
            <a:spLocks noGrp="1"/>
          </p:cNvSpPr>
          <p:nvPr>
            <p:ph type="title"/>
          </p:nvPr>
        </p:nvSpPr>
        <p:spPr/>
        <p:txBody>
          <a:bodyPr/>
          <a:lstStyle/>
          <a:p>
            <a:pPr algn="ctr"/>
            <a:r>
              <a:rPr lang="en-US" b="1"/>
              <a:t>CONTACT INFORMATION</a:t>
            </a:r>
          </a:p>
        </p:txBody>
      </p:sp>
      <p:sp>
        <p:nvSpPr>
          <p:cNvPr id="3" name="Content Placeholder 2">
            <a:extLst>
              <a:ext uri="{FF2B5EF4-FFF2-40B4-BE49-F238E27FC236}">
                <a16:creationId xmlns:a16="http://schemas.microsoft.com/office/drawing/2014/main" id="{6982FE9B-5829-B946-8820-75C2B5D592FD}"/>
              </a:ext>
            </a:extLst>
          </p:cNvPr>
          <p:cNvSpPr>
            <a:spLocks noGrp="1"/>
          </p:cNvSpPr>
          <p:nvPr>
            <p:ph idx="1"/>
          </p:nvPr>
        </p:nvSpPr>
        <p:spPr>
          <a:xfrm>
            <a:off x="838200" y="1418253"/>
            <a:ext cx="10515600" cy="4758710"/>
          </a:xfrm>
        </p:spPr>
        <p:txBody>
          <a:bodyPr/>
          <a:lstStyle/>
          <a:p>
            <a:pPr marL="0" indent="0">
              <a:buNone/>
            </a:pPr>
            <a:endParaRPr lang="en-US" dirty="0"/>
          </a:p>
          <a:p>
            <a:pPr marL="0" indent="0">
              <a:buNone/>
            </a:pPr>
            <a:r>
              <a:rPr lang="en-US" dirty="0"/>
              <a:t>ALI TURFE, SCHOOL PSYCHOLOGIST, LLP</a:t>
            </a:r>
          </a:p>
          <a:p>
            <a:pPr marL="0" indent="0">
              <a:buNone/>
            </a:pPr>
            <a:endParaRPr lang="en-US" dirty="0"/>
          </a:p>
          <a:p>
            <a:pPr marL="0" indent="0">
              <a:buNone/>
            </a:pPr>
            <a:r>
              <a:rPr lang="en-US" b="1" u="sng" dirty="0">
                <a:hlinkClick r:id="rId3"/>
              </a:rPr>
              <a:t>ALITURFE429@GMAIL.COM</a:t>
            </a:r>
            <a:endParaRPr lang="en-US" b="1" u="sng" dirty="0"/>
          </a:p>
          <a:p>
            <a:pPr marL="0" indent="0">
              <a:buNone/>
            </a:pPr>
            <a:endParaRPr lang="en-US" b="1" u="sng" dirty="0"/>
          </a:p>
          <a:p>
            <a:pPr marL="0" indent="0">
              <a:buNone/>
            </a:pPr>
            <a:r>
              <a:rPr lang="en-US" b="1" dirty="0"/>
              <a:t>313.378.8886</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8028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A535-2D32-C74D-B8DB-485A379984FD}"/>
              </a:ext>
            </a:extLst>
          </p:cNvPr>
          <p:cNvSpPr txBox="1"/>
          <p:nvPr/>
        </p:nvSpPr>
        <p:spPr>
          <a:xfrm>
            <a:off x="3086100" y="1571625"/>
            <a:ext cx="6540830" cy="769441"/>
          </a:xfrm>
          <a:prstGeom prst="rect">
            <a:avLst/>
          </a:prstGeom>
          <a:noFill/>
        </p:spPr>
        <p:txBody>
          <a:bodyPr wrap="none" rtlCol="0">
            <a:spAutoFit/>
          </a:bodyPr>
          <a:lstStyle/>
          <a:p>
            <a:r>
              <a:rPr lang="en-US" sz="4400" b="1" dirty="0"/>
              <a:t>How to develop a practice?</a:t>
            </a:r>
          </a:p>
        </p:txBody>
      </p:sp>
    </p:spTree>
    <p:extLst>
      <p:ext uri="{BB962C8B-B14F-4D97-AF65-F5344CB8AC3E}">
        <p14:creationId xmlns:p14="http://schemas.microsoft.com/office/powerpoint/2010/main" val="2733843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57866-6F04-4E44-BB4C-0607057E82DA}"/>
              </a:ext>
            </a:extLst>
          </p:cNvPr>
          <p:cNvSpPr txBox="1"/>
          <p:nvPr/>
        </p:nvSpPr>
        <p:spPr>
          <a:xfrm>
            <a:off x="3643313" y="1728788"/>
            <a:ext cx="6244466" cy="1015663"/>
          </a:xfrm>
          <a:prstGeom prst="rect">
            <a:avLst/>
          </a:prstGeom>
          <a:noFill/>
        </p:spPr>
        <p:txBody>
          <a:bodyPr wrap="none" rtlCol="0">
            <a:spAutoFit/>
          </a:bodyPr>
          <a:lstStyle/>
          <a:p>
            <a:r>
              <a:rPr lang="en-US" sz="6000" b="1" dirty="0"/>
              <a:t>CLOSING PRACTICE</a:t>
            </a:r>
          </a:p>
        </p:txBody>
      </p:sp>
    </p:spTree>
    <p:extLst>
      <p:ext uri="{BB962C8B-B14F-4D97-AF65-F5344CB8AC3E}">
        <p14:creationId xmlns:p14="http://schemas.microsoft.com/office/powerpoint/2010/main" val="31245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425EB4-A1B0-BC49-8BAF-105549FF23E2}"/>
              </a:ext>
            </a:extLst>
          </p:cNvPr>
          <p:cNvSpPr txBox="1"/>
          <p:nvPr/>
        </p:nvSpPr>
        <p:spPr>
          <a:xfrm>
            <a:off x="3057525" y="2014538"/>
            <a:ext cx="7537809" cy="1015663"/>
          </a:xfrm>
          <a:prstGeom prst="rect">
            <a:avLst/>
          </a:prstGeom>
          <a:noFill/>
        </p:spPr>
        <p:txBody>
          <a:bodyPr wrap="square" rtlCol="0">
            <a:spAutoFit/>
          </a:bodyPr>
          <a:lstStyle/>
          <a:p>
            <a:r>
              <a:rPr lang="en-US" sz="6000" b="1" dirty="0"/>
              <a:t>OPENING PRACTICE</a:t>
            </a:r>
          </a:p>
        </p:txBody>
      </p:sp>
    </p:spTree>
    <p:extLst>
      <p:ext uri="{BB962C8B-B14F-4D97-AF65-F5344CB8AC3E}">
        <p14:creationId xmlns:p14="http://schemas.microsoft.com/office/powerpoint/2010/main" val="116864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90050-B585-A342-B493-0F698103B17C}"/>
              </a:ext>
            </a:extLst>
          </p:cNvPr>
          <p:cNvSpPr txBox="1"/>
          <p:nvPr/>
        </p:nvSpPr>
        <p:spPr>
          <a:xfrm>
            <a:off x="754743" y="1248229"/>
            <a:ext cx="9710057" cy="3170099"/>
          </a:xfrm>
          <a:prstGeom prst="rect">
            <a:avLst/>
          </a:prstGeom>
          <a:noFill/>
        </p:spPr>
        <p:txBody>
          <a:bodyPr wrap="square" rtlCol="0">
            <a:spAutoFit/>
          </a:bodyPr>
          <a:lstStyle/>
          <a:p>
            <a:r>
              <a:rPr lang="en-US" sz="4000" dirty="0"/>
              <a:t>What is your name?</a:t>
            </a:r>
          </a:p>
          <a:p>
            <a:endParaRPr lang="en-US" sz="4000" dirty="0"/>
          </a:p>
          <a:p>
            <a:r>
              <a:rPr lang="en-US" sz="4000" dirty="0"/>
              <a:t>Where are you from?</a:t>
            </a:r>
          </a:p>
          <a:p>
            <a:endParaRPr lang="en-US" sz="4000" dirty="0"/>
          </a:p>
          <a:p>
            <a:r>
              <a:rPr lang="en-US" sz="4000" dirty="0"/>
              <a:t>What did you notice in this opening practice?</a:t>
            </a:r>
          </a:p>
        </p:txBody>
      </p:sp>
    </p:spTree>
    <p:extLst>
      <p:ext uri="{BB962C8B-B14F-4D97-AF65-F5344CB8AC3E}">
        <p14:creationId xmlns:p14="http://schemas.microsoft.com/office/powerpoint/2010/main" val="86511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C63B0-CA95-3240-8724-F245F55338BB}"/>
              </a:ext>
            </a:extLst>
          </p:cNvPr>
          <p:cNvSpPr txBox="1"/>
          <p:nvPr/>
        </p:nvSpPr>
        <p:spPr>
          <a:xfrm>
            <a:off x="1208015" y="1417739"/>
            <a:ext cx="10522023" cy="4524315"/>
          </a:xfrm>
          <a:prstGeom prst="rect">
            <a:avLst/>
          </a:prstGeom>
          <a:noFill/>
        </p:spPr>
        <p:txBody>
          <a:bodyPr wrap="square" rtlCol="0">
            <a:spAutoFit/>
          </a:bodyPr>
          <a:lstStyle/>
          <a:p>
            <a:pPr algn="ctr"/>
            <a:r>
              <a:rPr lang="en-US" sz="3600" b="1" dirty="0"/>
              <a:t>MBSR</a:t>
            </a:r>
          </a:p>
          <a:p>
            <a:endParaRPr lang="en-US" sz="3600" dirty="0"/>
          </a:p>
          <a:p>
            <a:r>
              <a:rPr lang="en-US" sz="3600" dirty="0"/>
              <a:t>Mindfulness goes further than SEL in that it creates the foundational awareness necessary to access the cognitive skills necessary for acquiring social and emotional learning</a:t>
            </a:r>
          </a:p>
          <a:p>
            <a:endParaRPr lang="en-US" sz="3600" dirty="0"/>
          </a:p>
          <a:p>
            <a:r>
              <a:rPr lang="en-US" sz="3600" dirty="0"/>
              <a:t>Self-Care </a:t>
            </a:r>
          </a:p>
        </p:txBody>
      </p:sp>
    </p:spTree>
    <p:extLst>
      <p:ext uri="{BB962C8B-B14F-4D97-AF65-F5344CB8AC3E}">
        <p14:creationId xmlns:p14="http://schemas.microsoft.com/office/powerpoint/2010/main" val="1120224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15616</TotalTime>
  <Words>2409</Words>
  <Application>Microsoft Macintosh PowerPoint</Application>
  <PresentationFormat>Widescreen</PresentationFormat>
  <Paragraphs>399</Paragraphs>
  <Slides>60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MINDFULNESS BASED STRESS REDUCTION MBSR</vt:lpstr>
      <vt:lpstr>PowerPoint Presentation</vt:lpstr>
      <vt:lpstr>PowerPoint Presentation</vt:lpstr>
      <vt:lpstr>MINDFULNESS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FORMAL PRACTICES </vt:lpstr>
      <vt:lpstr>INFORMAL PRACTICES</vt:lpstr>
      <vt:lpstr>PowerPoint Presentation</vt:lpstr>
      <vt:lpstr>MINDFULNESS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Turfe</dc:creator>
  <cp:lastModifiedBy>Ali Turfe</cp:lastModifiedBy>
  <cp:revision>150</cp:revision>
  <cp:lastPrinted>2020-11-14T19:43:02Z</cp:lastPrinted>
  <dcterms:created xsi:type="dcterms:W3CDTF">2020-03-03T23:17:58Z</dcterms:created>
  <dcterms:modified xsi:type="dcterms:W3CDTF">2022-10-31T12:16:36Z</dcterms:modified>
</cp:coreProperties>
</file>